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sldIdLst>
    <p:sldId id="256" r:id="rId5"/>
    <p:sldId id="257" r:id="rId6"/>
    <p:sldId id="269" r:id="rId7"/>
    <p:sldId id="265" r:id="rId8"/>
    <p:sldId id="263" r:id="rId9"/>
    <p:sldId id="268" r:id="rId10"/>
    <p:sldId id="264" r:id="rId11"/>
    <p:sldId id="267" r:id="rId12"/>
    <p:sldId id="261" r:id="rId13"/>
    <p:sldId id="262" r:id="rId14"/>
    <p:sldId id="266" r:id="rId15"/>
    <p:sldId id="260" r:id="rId16"/>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973118-576A-4919-A18D-18C0506CE63E}" v="560" dt="2021-09-02T10:48:46.618"/>
    <p1510:client id="{16A6415D-38B8-5142-D15D-5C6478F23CDA}" v="238" dt="2022-08-08T10:16:59.380"/>
    <p1510:client id="{24821B6D-7330-1811-1868-DF029EED2347}" v="176" dt="2023-02-14T10:05:42.512"/>
    <p1510:client id="{34B25DF9-B2DB-B05C-ADE3-568D383AF7CE}" v="343" dt="2022-01-05T11:13:46.838"/>
    <p1510:client id="{4D0451E3-F240-9532-57DA-AD1733F87AD6}" v="69" dt="2023-02-07T09:50:25.220"/>
    <p1510:client id="{6662C636-3C3B-A070-E8BB-D598FBAB90BA}" v="309" dt="2022-01-04T15:41:33.506"/>
    <p1510:client id="{6F0A8E85-75D3-FFCA-33C4-D81D6EC798B0}" v="5" dt="2023-02-14T10:13:08.633"/>
    <p1510:client id="{726C063C-FF95-A4FE-BFFF-92DCDD1408A8}" v="604" dt="2021-12-08T15:56:52.111"/>
    <p1510:client id="{7428BB03-4FDB-A6CA-402D-111D01EA963F}" v="5" dt="2022-01-06T09:13:14.041"/>
    <p1510:client id="{839D4EE2-1B62-8B28-4E47-8B452573BA25}" v="37" dt="2022-01-05T14:53:50.249"/>
    <p1510:client id="{911661A4-0102-819C-5EDC-B1F9C452771A}" v="1430" dt="2021-09-03T13:46:33.209"/>
    <p1510:client id="{95BFFB17-876E-167D-7A58-C692B1F4F112}" v="274" dt="2022-01-05T14:25:16.864"/>
    <p1510:client id="{A422B279-DE8F-2FF9-B2DC-CB56A7C73C7E}" v="6" dt="2022-01-19T12:14:26.495"/>
    <p1510:client id="{AA741E95-54FB-7BD3-2F1D-CF12D209078B}" v="415" dt="2023-02-06T15:54:54.972"/>
    <p1510:client id="{C3627126-FEAF-5CB3-9396-A56B1A0BAA11}" v="106" dt="2022-04-11T11:48:00.480"/>
    <p1510:client id="{C5514DAB-5BEC-F033-B29E-EB71655979A2}" v="114" dt="2023-02-07T15:56:18.773"/>
    <p1510:client id="{D9400FD5-C7CE-5361-EAA3-66361722F1EF}" v="29" dt="2022-02-04T11:36:41.659"/>
    <p1510:client id="{EB067F42-63BC-ACD0-901D-ED50F3775E70}" v="64" dt="2023-01-25T13:31:13.257"/>
    <p1510:client id="{F702DCF2-E6B4-2E20-3666-0BAD18894512}" v="87" dt="2022-08-15T12:20:09.6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90" d="100"/>
          <a:sy n="90" d="100"/>
        </p:scale>
        <p:origin x="33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11/29/2023</a:t>
            </a:fld>
            <a:endParaRPr lang="en-US" dirty="0"/>
          </a:p>
        </p:txBody>
      </p:sp>
      <p:sp>
        <p:nvSpPr>
          <p:cNvPr id="5" name="Footer Placeholder 4"/>
          <p:cNvSpPr>
            <a:spLocks noGrp="1"/>
          </p:cNvSpPr>
          <p:nvPr>
            <p:ph type="ftr" sz="quarter" idx="11"/>
          </p:nvPr>
        </p:nvSpPr>
        <p:spPr/>
        <p:txBody>
          <a:bodyPr/>
          <a:lstStyle/>
          <a:p>
            <a:r>
              <a:rPr lang="en-US" dirty="0"/>
              <a:t>1.4</a:t>
            </a: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97790014"/>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11/29/2023</a:t>
            </a:fld>
            <a:endParaRPr lang="en-US" dirty="0"/>
          </a:p>
        </p:txBody>
      </p:sp>
      <p:sp>
        <p:nvSpPr>
          <p:cNvPr id="5" name="Footer Placeholder 4"/>
          <p:cNvSpPr>
            <a:spLocks noGrp="1"/>
          </p:cNvSpPr>
          <p:nvPr>
            <p:ph type="ftr" sz="quarter" idx="11"/>
          </p:nvPr>
        </p:nvSpPr>
        <p:spPr/>
        <p:txBody>
          <a:bodyPr/>
          <a:lstStyle/>
          <a:p>
            <a:r>
              <a:rPr lang="en-US" dirty="0"/>
              <a:t>1.4</a:t>
            </a: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8868456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11/29/2023</a:t>
            </a:fld>
            <a:endParaRPr lang="en-US" dirty="0"/>
          </a:p>
        </p:txBody>
      </p:sp>
      <p:sp>
        <p:nvSpPr>
          <p:cNvPr id="5" name="Footer Placeholder 4"/>
          <p:cNvSpPr>
            <a:spLocks noGrp="1"/>
          </p:cNvSpPr>
          <p:nvPr>
            <p:ph type="ftr" sz="quarter" idx="11"/>
          </p:nvPr>
        </p:nvSpPr>
        <p:spPr/>
        <p:txBody>
          <a:bodyPr/>
          <a:lstStyle/>
          <a:p>
            <a:r>
              <a:rPr lang="en-US" dirty="0"/>
              <a:t>1.4</a:t>
            </a: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09588460"/>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11/29/2023</a:t>
            </a:fld>
            <a:endParaRPr lang="en-US" dirty="0"/>
          </a:p>
        </p:txBody>
      </p:sp>
      <p:sp>
        <p:nvSpPr>
          <p:cNvPr id="5" name="Footer Placeholder 4"/>
          <p:cNvSpPr>
            <a:spLocks noGrp="1"/>
          </p:cNvSpPr>
          <p:nvPr>
            <p:ph type="ftr" sz="quarter" idx="11"/>
          </p:nvPr>
        </p:nvSpPr>
        <p:spPr/>
        <p:txBody>
          <a:bodyPr/>
          <a:lstStyle/>
          <a:p>
            <a:r>
              <a:rPr lang="en-US" dirty="0"/>
              <a:t>1.4</a:t>
            </a: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97288428"/>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11/29/2023</a:t>
            </a:fld>
            <a:endParaRPr lang="en-US" dirty="0"/>
          </a:p>
        </p:txBody>
      </p:sp>
      <p:sp>
        <p:nvSpPr>
          <p:cNvPr id="5" name="Footer Placeholder 4"/>
          <p:cNvSpPr>
            <a:spLocks noGrp="1"/>
          </p:cNvSpPr>
          <p:nvPr>
            <p:ph type="ftr" sz="quarter" idx="11"/>
          </p:nvPr>
        </p:nvSpPr>
        <p:spPr/>
        <p:txBody>
          <a:bodyPr/>
          <a:lstStyle/>
          <a:p>
            <a:r>
              <a:rPr lang="en-US" dirty="0"/>
              <a:t>1.4</a:t>
            </a:r>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88433138"/>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11/29/2023</a:t>
            </a:fld>
            <a:endParaRPr lang="en-US" dirty="0"/>
          </a:p>
        </p:txBody>
      </p:sp>
      <p:sp>
        <p:nvSpPr>
          <p:cNvPr id="6" name="Footer Placeholder 5"/>
          <p:cNvSpPr>
            <a:spLocks noGrp="1"/>
          </p:cNvSpPr>
          <p:nvPr>
            <p:ph type="ftr" sz="quarter" idx="11"/>
          </p:nvPr>
        </p:nvSpPr>
        <p:spPr/>
        <p:txBody>
          <a:bodyPr/>
          <a:lstStyle/>
          <a:p>
            <a:r>
              <a:rPr lang="en-US" dirty="0"/>
              <a:t>1.4</a:t>
            </a:r>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20309262"/>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11/29/2023</a:t>
            </a:fld>
            <a:endParaRPr lang="en-US" dirty="0"/>
          </a:p>
        </p:txBody>
      </p:sp>
      <p:sp>
        <p:nvSpPr>
          <p:cNvPr id="8" name="Footer Placeholder 7"/>
          <p:cNvSpPr>
            <a:spLocks noGrp="1"/>
          </p:cNvSpPr>
          <p:nvPr>
            <p:ph type="ftr" sz="quarter" idx="11"/>
          </p:nvPr>
        </p:nvSpPr>
        <p:spPr/>
        <p:txBody>
          <a:bodyPr/>
          <a:lstStyle/>
          <a:p>
            <a:r>
              <a:rPr lang="en-US" dirty="0"/>
              <a:t>1.4</a:t>
            </a:r>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27894579"/>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11/29/2023</a:t>
            </a:fld>
            <a:endParaRPr lang="en-US" dirty="0"/>
          </a:p>
        </p:txBody>
      </p:sp>
      <p:sp>
        <p:nvSpPr>
          <p:cNvPr id="4" name="Footer Placeholder 3"/>
          <p:cNvSpPr>
            <a:spLocks noGrp="1"/>
          </p:cNvSpPr>
          <p:nvPr>
            <p:ph type="ftr" sz="quarter" idx="11"/>
          </p:nvPr>
        </p:nvSpPr>
        <p:spPr/>
        <p:txBody>
          <a:bodyPr/>
          <a:lstStyle/>
          <a:p>
            <a:r>
              <a:rPr lang="en-US" dirty="0"/>
              <a:t>1.4</a:t>
            </a:r>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87032317"/>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11/29/2023</a:t>
            </a:fld>
            <a:endParaRPr lang="en-US" dirty="0"/>
          </a:p>
        </p:txBody>
      </p:sp>
      <p:sp>
        <p:nvSpPr>
          <p:cNvPr id="3" name="Footer Placeholder 2"/>
          <p:cNvSpPr>
            <a:spLocks noGrp="1"/>
          </p:cNvSpPr>
          <p:nvPr>
            <p:ph type="ftr" sz="quarter" idx="11"/>
          </p:nvPr>
        </p:nvSpPr>
        <p:spPr/>
        <p:txBody>
          <a:bodyPr/>
          <a:lstStyle/>
          <a:p>
            <a:r>
              <a:rPr lang="en-US" dirty="0"/>
              <a:t>1.4</a:t>
            </a:r>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4404025"/>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11/29/2023</a:t>
            </a:fld>
            <a:endParaRPr lang="en-US" dirty="0"/>
          </a:p>
        </p:txBody>
      </p:sp>
      <p:sp>
        <p:nvSpPr>
          <p:cNvPr id="6" name="Footer Placeholder 5"/>
          <p:cNvSpPr>
            <a:spLocks noGrp="1"/>
          </p:cNvSpPr>
          <p:nvPr>
            <p:ph type="ftr" sz="quarter" idx="11"/>
          </p:nvPr>
        </p:nvSpPr>
        <p:spPr/>
        <p:txBody>
          <a:bodyPr/>
          <a:lstStyle/>
          <a:p>
            <a:r>
              <a:rPr lang="en-US" dirty="0"/>
              <a:t>1.4</a:t>
            </a:r>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00420412"/>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11/29/2023</a:t>
            </a:fld>
            <a:endParaRPr lang="en-US" dirty="0"/>
          </a:p>
        </p:txBody>
      </p:sp>
      <p:sp>
        <p:nvSpPr>
          <p:cNvPr id="6" name="Footer Placeholder 5"/>
          <p:cNvSpPr>
            <a:spLocks noGrp="1"/>
          </p:cNvSpPr>
          <p:nvPr>
            <p:ph type="ftr" sz="quarter" idx="11"/>
          </p:nvPr>
        </p:nvSpPr>
        <p:spPr/>
        <p:txBody>
          <a:bodyPr/>
          <a:lstStyle/>
          <a:p>
            <a:r>
              <a:rPr lang="en-US" dirty="0"/>
              <a:t>1.4</a:t>
            </a:r>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0944788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11/29/2023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1.4</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590988209"/>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h.bowerman@attfe.org.uk"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s://amazingapprenticeships.com/resources" TargetMode="External"/><Relationship Id="rId2" Type="http://schemas.openxmlformats.org/officeDocument/2006/relationships/hyperlink" Target="https://www.gov.uk/apply-apprenticeship" TargetMode="External"/><Relationship Id="rId1" Type="http://schemas.openxmlformats.org/officeDocument/2006/relationships/slideLayout" Target="../slideLayouts/slideLayout2.xml"/><Relationship Id="rId6" Type="http://schemas.openxmlformats.org/officeDocument/2006/relationships/hyperlink" Target="https://www.myworldofwork.co.uk/apprenticeships" TargetMode="External"/><Relationship Id="rId5" Type="http://schemas.openxmlformats.org/officeDocument/2006/relationships/hyperlink" Target="https://www.prospects.ac.uk/jobs-and-work-experience/apprenticeships" TargetMode="External"/><Relationship Id="rId4" Type="http://schemas.openxmlformats.org/officeDocument/2006/relationships/hyperlink" Target="https://www.wnc.ac.uk/Apprenticeships/apprenticeship-courses.asp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mailto:h.bowerman@attfe.org.u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h.Bowerman@attfe.org.uk"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d2n2.startprofile.com/page/home-pag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nomisweb.co.uk" TargetMode="External"/><Relationship Id="rId2" Type="http://schemas.openxmlformats.org/officeDocument/2006/relationships/hyperlink" Target="https://nationalcareers.service.gov.uk" TargetMode="External"/><Relationship Id="rId1" Type="http://schemas.openxmlformats.org/officeDocument/2006/relationships/slideLayout" Target="../slideLayouts/slideLayout2.xml"/><Relationship Id="rId4" Type="http://schemas.openxmlformats.org/officeDocument/2006/relationships/hyperlink" Target="https://d2n2.startprofile.com/page/home-pag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nottinghamcollege.ac.uk/" TargetMode="External"/><Relationship Id="rId3" Type="http://schemas.openxmlformats.org/officeDocument/2006/relationships/hyperlink" Target="https://www.inspireculture.org.uk/skills-learning/" TargetMode="External"/><Relationship Id="rId7" Type="http://schemas.openxmlformats.org/officeDocument/2006/relationships/hyperlink" Target="http://www.ntu.ac.uk" TargetMode="External"/><Relationship Id="rId2" Type="http://schemas.openxmlformats.org/officeDocument/2006/relationships/hyperlink" Target="https://attfe.org.uk/" TargetMode="External"/><Relationship Id="rId1" Type="http://schemas.openxmlformats.org/officeDocument/2006/relationships/slideLayout" Target="../slideLayouts/slideLayout2.xml"/><Relationship Id="rId6" Type="http://schemas.openxmlformats.org/officeDocument/2006/relationships/hyperlink" Target="http://Opehttps:/www.open.ac.uk" TargetMode="External"/><Relationship Id="rId5" Type="http://schemas.openxmlformats.org/officeDocument/2006/relationships/hyperlink" Target="https://www.chesterfield.ac.uk/" TargetMode="External"/><Relationship Id="rId4" Type="http://schemas.openxmlformats.org/officeDocument/2006/relationships/hyperlink" Target="https://www.wnc.ac.uk/" TargetMode="External"/><Relationship Id="rId9" Type="http://schemas.openxmlformats.org/officeDocument/2006/relationships/hyperlink" Target="https://www.nnc.ac.uk/"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areersquiz.complete-careers.com/?_ga=2.71411735.526952000.1649677291-1269650772.1649677291" TargetMode="External"/><Relationship Id="rId2" Type="http://schemas.openxmlformats.org/officeDocument/2006/relationships/hyperlink" Target="https://d2n2.startprofile.com/page/home-pag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findajob.dwp.gov.uk/" TargetMode="External"/><Relationship Id="rId3" Type="http://schemas.openxmlformats.org/officeDocument/2006/relationships/hyperlink" Target="https://www.jobsite.co.uk/" TargetMode="External"/><Relationship Id="rId7" Type="http://schemas.openxmlformats.org/officeDocument/2006/relationships/hyperlink" Target="https://www.sfh-tr.nhs.uk/work-for-us/our-vacancies" TargetMode="External"/><Relationship Id="rId2" Type="http://schemas.openxmlformats.org/officeDocument/2006/relationships/hyperlink" Target="https://www.monster.co.uk/" TargetMode="External"/><Relationship Id="rId1" Type="http://schemas.openxmlformats.org/officeDocument/2006/relationships/slideLayout" Target="../slideLayouts/slideLayout2.xml"/><Relationship Id="rId6" Type="http://schemas.openxmlformats.org/officeDocument/2006/relationships/hyperlink" Target="Https://jobshelp.campaign.gov.uk" TargetMode="External"/><Relationship Id="rId5" Type="http://schemas.openxmlformats.org/officeDocument/2006/relationships/hyperlink" Target="https://nottinghamshire.gov.uk/jobs" TargetMode="External"/><Relationship Id="rId10" Type="http://schemas.openxmlformats.org/officeDocument/2006/relationships/hyperlink" Target="https://uk.indeed.com/" TargetMode="External"/><Relationship Id="rId4" Type="http://schemas.openxmlformats.org/officeDocument/2006/relationships/hyperlink" Target="https://www.gov.uk/find-a-job" TargetMode="External"/><Relationship Id="rId9" Type="http://schemas.openxmlformats.org/officeDocument/2006/relationships/hyperlink" Target="http://www.oppsinnotts.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91301" y="1928890"/>
            <a:ext cx="4655719" cy="2292003"/>
          </a:xfrm>
        </p:spPr>
        <p:txBody>
          <a:bodyPr>
            <a:normAutofit/>
          </a:bodyPr>
          <a:lstStyle/>
          <a:p>
            <a:pPr>
              <a:lnSpc>
                <a:spcPct val="90000"/>
              </a:lnSpc>
            </a:pPr>
            <a:r>
              <a:rPr lang="en-GB" sz="4400" dirty="0">
                <a:cs typeface="Calibri Light"/>
              </a:rPr>
              <a:t>Careers Education Information Advice Guidance</a:t>
            </a:r>
            <a:endParaRPr lang="en-GB" sz="4400" dirty="0"/>
          </a:p>
        </p:txBody>
      </p:sp>
      <p:sp>
        <p:nvSpPr>
          <p:cNvPr id="3" name="Subtitle 2"/>
          <p:cNvSpPr>
            <a:spLocks noGrp="1"/>
          </p:cNvSpPr>
          <p:nvPr>
            <p:ph type="subTitle" idx="1"/>
          </p:nvPr>
        </p:nvSpPr>
        <p:spPr>
          <a:xfrm>
            <a:off x="6585026" y="4825433"/>
            <a:ext cx="4655719" cy="1420786"/>
          </a:xfrm>
        </p:spPr>
        <p:txBody>
          <a:bodyPr vert="horz" lIns="91440" tIns="45720" rIns="91440" bIns="45720" rtlCol="0" anchor="t">
            <a:normAutofit/>
          </a:bodyPr>
          <a:lstStyle/>
          <a:p>
            <a:r>
              <a:rPr lang="en-GB" dirty="0">
                <a:cs typeface="Calibri"/>
              </a:rPr>
              <a:t>Email – </a:t>
            </a:r>
            <a:r>
              <a:rPr lang="en-GB" dirty="0">
                <a:cs typeface="Calibri"/>
                <a:hlinkClick r:id="rId2"/>
              </a:rPr>
              <a:t>h.bowerman@attfe.org.uk</a:t>
            </a:r>
            <a:endParaRPr lang="en-GB" dirty="0">
              <a:cs typeface="Calibri"/>
            </a:endParaRPr>
          </a:p>
          <a:p>
            <a:r>
              <a:rPr lang="en-GB" dirty="0">
                <a:cs typeface="Calibri"/>
              </a:rPr>
              <a:t>Telephone – 07549 944500</a:t>
            </a:r>
          </a:p>
        </p:txBody>
      </p:sp>
      <p:pic>
        <p:nvPicPr>
          <p:cNvPr id="5" name="Picture 5">
            <a:extLst>
              <a:ext uri="{FF2B5EF4-FFF2-40B4-BE49-F238E27FC236}">
                <a16:creationId xmlns:a16="http://schemas.microsoft.com/office/drawing/2014/main" id="{7D07D363-20E9-4FC1-B71C-770E6D2DACE9}"/>
              </a:ext>
            </a:extLst>
          </p:cNvPr>
          <p:cNvPicPr>
            <a:picLocks noChangeAspect="1"/>
          </p:cNvPicPr>
          <p:nvPr/>
        </p:nvPicPr>
        <p:blipFill>
          <a:blip r:embed="rId3"/>
          <a:stretch>
            <a:fillRect/>
          </a:stretch>
        </p:blipFill>
        <p:spPr>
          <a:xfrm>
            <a:off x="8706465" y="557891"/>
            <a:ext cx="2743200" cy="1145639"/>
          </a:xfrm>
          <a:prstGeom prst="rect">
            <a:avLst/>
          </a:prstGeom>
        </p:spPr>
      </p:pic>
      <p:pic>
        <p:nvPicPr>
          <p:cNvPr id="6" name="Picture 6">
            <a:extLst>
              <a:ext uri="{FF2B5EF4-FFF2-40B4-BE49-F238E27FC236}">
                <a16:creationId xmlns:a16="http://schemas.microsoft.com/office/drawing/2014/main" id="{AA61752D-9A5F-4346-BABC-034E9012BB54}"/>
              </a:ext>
            </a:extLst>
          </p:cNvPr>
          <p:cNvPicPr>
            <a:picLocks noChangeAspect="1"/>
          </p:cNvPicPr>
          <p:nvPr/>
        </p:nvPicPr>
        <p:blipFill>
          <a:blip r:embed="rId4"/>
          <a:stretch>
            <a:fillRect/>
          </a:stretch>
        </p:blipFill>
        <p:spPr>
          <a:xfrm>
            <a:off x="1554581" y="1668586"/>
            <a:ext cx="2620297" cy="2801482"/>
          </a:xfrm>
          <a:prstGeom prst="rect">
            <a:avLst/>
          </a:prstGeom>
        </p:spPr>
      </p:pic>
      <p:sp>
        <p:nvSpPr>
          <p:cNvPr id="7" name="TextBox 6">
            <a:extLst>
              <a:ext uri="{FF2B5EF4-FFF2-40B4-BE49-F238E27FC236}">
                <a16:creationId xmlns:a16="http://schemas.microsoft.com/office/drawing/2014/main" id="{BCDCACC5-2393-4E8C-9362-79888B6D5191}"/>
              </a:ext>
            </a:extLst>
          </p:cNvPr>
          <p:cNvSpPr txBox="1"/>
          <p:nvPr/>
        </p:nvSpPr>
        <p:spPr>
          <a:xfrm>
            <a:off x="1653988" y="5127812"/>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400" b="1" dirty="0"/>
              <a:t>Careers Adviser</a:t>
            </a:r>
            <a:endParaRPr lang="en-US" sz="2400" b="1" dirty="0">
              <a:cs typeface="Calibri"/>
            </a:endParaRPr>
          </a:p>
        </p:txBody>
      </p:sp>
      <p:sp>
        <p:nvSpPr>
          <p:cNvPr id="8" name="TextBox 7">
            <a:extLst>
              <a:ext uri="{FF2B5EF4-FFF2-40B4-BE49-F238E27FC236}">
                <a16:creationId xmlns:a16="http://schemas.microsoft.com/office/drawing/2014/main" id="{8DA794E5-12DE-4AD4-B5FB-D8C9B9DD0B6D}"/>
              </a:ext>
            </a:extLst>
          </p:cNvPr>
          <p:cNvSpPr txBox="1"/>
          <p:nvPr/>
        </p:nvSpPr>
        <p:spPr>
          <a:xfrm>
            <a:off x="1860755" y="557981"/>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400" b="1"/>
              <a:t>Heather Bowerman</a:t>
            </a:r>
            <a:r>
              <a:rPr lang="en-GB" sz="2400" b="1">
                <a:cs typeface="Calibri"/>
              </a:rPr>
              <a:t>​</a:t>
            </a:r>
          </a:p>
        </p:txBody>
      </p:sp>
      <p:sp>
        <p:nvSpPr>
          <p:cNvPr id="4" name="Slide Number Placeholder 3">
            <a:extLst>
              <a:ext uri="{FF2B5EF4-FFF2-40B4-BE49-F238E27FC236}">
                <a16:creationId xmlns:a16="http://schemas.microsoft.com/office/drawing/2014/main" id="{7170A1B4-0F8E-44A6-A251-9A969A196AD2}"/>
              </a:ext>
            </a:extLst>
          </p:cNvPr>
          <p:cNvSpPr>
            <a:spLocks noGrp="1"/>
          </p:cNvSpPr>
          <p:nvPr>
            <p:ph type="sldNum" sz="quarter" idx="12"/>
          </p:nvPr>
        </p:nvSpPr>
        <p:spPr/>
        <p:txBody>
          <a:bodyPr/>
          <a:lstStyle/>
          <a:p>
            <a:fld id="{48F63A3B-78C7-47BE-AE5E-E10140E04643}" type="slidenum">
              <a:rPr lang="en-US" dirty="0"/>
              <a:t>1</a:t>
            </a:fld>
            <a:endParaRPr lang="en-GB" dirty="0"/>
          </a:p>
        </p:txBody>
      </p:sp>
      <p:sp>
        <p:nvSpPr>
          <p:cNvPr id="9" name="Footer Placeholder 8">
            <a:extLst>
              <a:ext uri="{FF2B5EF4-FFF2-40B4-BE49-F238E27FC236}">
                <a16:creationId xmlns:a16="http://schemas.microsoft.com/office/drawing/2014/main" id="{2340C43A-1402-72EA-5BB0-14A0CC5AC451}"/>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106A9B8-28F9-4F0B-83A3-4DA1C1B57060}"/>
              </a:ext>
            </a:extLst>
          </p:cNvPr>
          <p:cNvSpPr>
            <a:spLocks noGrp="1"/>
          </p:cNvSpPr>
          <p:nvPr>
            <p:ph type="title"/>
          </p:nvPr>
        </p:nvSpPr>
        <p:spPr>
          <a:xfrm>
            <a:off x="958506" y="800392"/>
            <a:ext cx="10264697" cy="1212102"/>
          </a:xfrm>
        </p:spPr>
        <p:txBody>
          <a:bodyPr>
            <a:normAutofit/>
          </a:bodyPr>
          <a:lstStyle/>
          <a:p>
            <a:r>
              <a:rPr lang="en-GB" sz="4000">
                <a:solidFill>
                  <a:srgbClr val="FFFFFF"/>
                </a:solidFill>
                <a:cs typeface="Calibri Light"/>
              </a:rPr>
              <a:t>Looking for an Apprenticeship</a:t>
            </a:r>
            <a:endParaRPr lang="en-GB" sz="4000">
              <a:solidFill>
                <a:srgbClr val="FFFFFF"/>
              </a:solidFill>
            </a:endParaRPr>
          </a:p>
        </p:txBody>
      </p:sp>
      <p:sp>
        <p:nvSpPr>
          <p:cNvPr id="3" name="Content Placeholder 2">
            <a:extLst>
              <a:ext uri="{FF2B5EF4-FFF2-40B4-BE49-F238E27FC236}">
                <a16:creationId xmlns:a16="http://schemas.microsoft.com/office/drawing/2014/main" id="{14B5F06A-F33D-4EC9-806F-64B900F661F8}"/>
              </a:ext>
            </a:extLst>
          </p:cNvPr>
          <p:cNvSpPr>
            <a:spLocks noGrp="1"/>
          </p:cNvSpPr>
          <p:nvPr>
            <p:ph idx="1"/>
          </p:nvPr>
        </p:nvSpPr>
        <p:spPr>
          <a:xfrm>
            <a:off x="1367624" y="2490436"/>
            <a:ext cx="9708995" cy="3567173"/>
          </a:xfrm>
        </p:spPr>
        <p:txBody>
          <a:bodyPr vert="horz" lIns="91440" tIns="45720" rIns="91440" bIns="45720" rtlCol="0" anchor="ctr">
            <a:normAutofit fontScale="92500" lnSpcReduction="10000"/>
          </a:bodyPr>
          <a:lstStyle/>
          <a:p>
            <a:pPr marL="0" indent="0">
              <a:buNone/>
            </a:pPr>
            <a:endParaRPr lang="en-GB" sz="2400" dirty="0">
              <a:cs typeface="Calibri"/>
            </a:endParaRPr>
          </a:p>
          <a:p>
            <a:pPr marL="0" indent="0">
              <a:buNone/>
            </a:pPr>
            <a:r>
              <a:rPr lang="en-GB" sz="2400" dirty="0">
                <a:cs typeface="Calibri"/>
              </a:rPr>
              <a:t>An apprenticeship is paid employment while working towards a qualification.  You can be any age to work towards an Apprenticeship.  As an adult learner, it can be an alternative way to a university degree.</a:t>
            </a:r>
            <a:endParaRPr lang="en-US" dirty="0">
              <a:cs typeface="Calibri"/>
            </a:endParaRPr>
          </a:p>
          <a:p>
            <a:r>
              <a:rPr lang="en-GB" sz="2400" dirty="0">
                <a:cs typeface="Calibri"/>
              </a:rPr>
              <a:t>Have a look on these web sites.</a:t>
            </a:r>
          </a:p>
          <a:p>
            <a:r>
              <a:rPr lang="en-GB" sz="2000" dirty="0">
                <a:ea typeface="+mn-lt"/>
                <a:cs typeface="+mn-lt"/>
                <a:hlinkClick r:id="rId2"/>
              </a:rPr>
              <a:t>https://www.gov.uk/apply-apprenticeship</a:t>
            </a:r>
            <a:endParaRPr lang="en-GB" sz="2000" dirty="0">
              <a:ea typeface="+mn-lt"/>
              <a:cs typeface="+mn-lt"/>
            </a:endParaRPr>
          </a:p>
          <a:p>
            <a:r>
              <a:rPr lang="en-GB" sz="2000" dirty="0">
                <a:ea typeface="+mn-lt"/>
                <a:cs typeface="+mn-lt"/>
                <a:hlinkClick r:id="rId3"/>
              </a:rPr>
              <a:t>https://amazingapprenticeships.com/resources</a:t>
            </a:r>
            <a:endParaRPr lang="en-GB" sz="2000" dirty="0">
              <a:ea typeface="+mn-lt"/>
              <a:cs typeface="+mn-lt"/>
            </a:endParaRPr>
          </a:p>
          <a:p>
            <a:r>
              <a:rPr lang="en-GB" sz="2000" dirty="0">
                <a:ea typeface="+mn-lt"/>
                <a:cs typeface="+mn-lt"/>
                <a:hlinkClick r:id="rId4"/>
              </a:rPr>
              <a:t>https://www.wnc.ac.uk/Apprenticeships/apprenticeship-courses.aspx</a:t>
            </a:r>
            <a:endParaRPr lang="en-GB" sz="2000" dirty="0">
              <a:ea typeface="+mn-lt"/>
              <a:cs typeface="+mn-lt"/>
            </a:endParaRPr>
          </a:p>
          <a:p>
            <a:r>
              <a:rPr lang="en-GB" sz="2000" dirty="0">
                <a:ea typeface="+mn-lt"/>
                <a:cs typeface="+mn-lt"/>
                <a:hlinkClick r:id="rId5"/>
              </a:rPr>
              <a:t>https://www.prospects.ac.uk/jobs-and-work-experience/apprenticeships</a:t>
            </a:r>
            <a:endParaRPr lang="en-GB" sz="2000" dirty="0">
              <a:ea typeface="+mn-lt"/>
              <a:cs typeface="+mn-lt"/>
            </a:endParaRPr>
          </a:p>
          <a:p>
            <a:r>
              <a:rPr lang="en-GB" sz="2000" dirty="0">
                <a:ea typeface="+mn-lt"/>
                <a:cs typeface="+mn-lt"/>
                <a:hlinkClick r:id="rId6"/>
              </a:rPr>
              <a:t>https://www.myworldofwork.co.uk/apprenticeships</a:t>
            </a:r>
            <a:endParaRPr lang="en-GB" sz="2000" dirty="0">
              <a:ea typeface="+mn-lt"/>
              <a:cs typeface="+mn-lt"/>
            </a:endParaRPr>
          </a:p>
          <a:p>
            <a:pPr marL="0" indent="0">
              <a:buNone/>
            </a:pPr>
            <a:endParaRPr lang="en-GB" sz="2000" dirty="0">
              <a:ea typeface="+mn-lt"/>
              <a:cs typeface="+mn-lt"/>
            </a:endParaRPr>
          </a:p>
          <a:p>
            <a:endParaRPr lang="en-GB" sz="2400" dirty="0">
              <a:cs typeface="Calibri"/>
            </a:endParaRPr>
          </a:p>
        </p:txBody>
      </p:sp>
      <p:sp>
        <p:nvSpPr>
          <p:cNvPr id="4" name="Slide Number Placeholder 3">
            <a:extLst>
              <a:ext uri="{FF2B5EF4-FFF2-40B4-BE49-F238E27FC236}">
                <a16:creationId xmlns:a16="http://schemas.microsoft.com/office/drawing/2014/main" id="{26C10E66-6402-4CAE-88B7-CC66AF179311}"/>
              </a:ext>
            </a:extLst>
          </p:cNvPr>
          <p:cNvSpPr>
            <a:spLocks noGrp="1"/>
          </p:cNvSpPr>
          <p:nvPr>
            <p:ph type="sldNum" sz="quarter" idx="12"/>
          </p:nvPr>
        </p:nvSpPr>
        <p:spPr/>
        <p:txBody>
          <a:bodyPr/>
          <a:lstStyle/>
          <a:p>
            <a:fld id="{48F63A3B-78C7-47BE-AE5E-E10140E04643}" type="slidenum">
              <a:rPr lang="en-US" dirty="0"/>
              <a:t>10</a:t>
            </a:fld>
            <a:endParaRPr lang="en-GB"/>
          </a:p>
        </p:txBody>
      </p:sp>
      <p:sp>
        <p:nvSpPr>
          <p:cNvPr id="5" name="Footer Placeholder 4">
            <a:extLst>
              <a:ext uri="{FF2B5EF4-FFF2-40B4-BE49-F238E27FC236}">
                <a16:creationId xmlns:a16="http://schemas.microsoft.com/office/drawing/2014/main" id="{4BE218AF-A04B-DE29-6FAE-C01D25211FBA}"/>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4289548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337AF238-6430-4642-A9C1-568FE18DEDDD}"/>
              </a:ext>
            </a:extLst>
          </p:cNvPr>
          <p:cNvSpPr>
            <a:spLocks noGrp="1"/>
          </p:cNvSpPr>
          <p:nvPr>
            <p:ph type="title"/>
          </p:nvPr>
        </p:nvSpPr>
        <p:spPr>
          <a:xfrm>
            <a:off x="958506" y="800392"/>
            <a:ext cx="10264697" cy="1212102"/>
          </a:xfrm>
        </p:spPr>
        <p:txBody>
          <a:bodyPr>
            <a:normAutofit/>
          </a:bodyPr>
          <a:lstStyle/>
          <a:p>
            <a:r>
              <a:rPr lang="en-GB" sz="4000" dirty="0">
                <a:solidFill>
                  <a:srgbClr val="FFFFFF"/>
                </a:solidFill>
                <a:cs typeface="Calibri Light"/>
              </a:rPr>
              <a:t>Displays and Resources</a:t>
            </a:r>
            <a:endParaRPr lang="en-GB" sz="4000" dirty="0">
              <a:solidFill>
                <a:srgbClr val="FFFFFF"/>
              </a:solidFill>
            </a:endParaRPr>
          </a:p>
        </p:txBody>
      </p:sp>
      <p:sp>
        <p:nvSpPr>
          <p:cNvPr id="3" name="Content Placeholder 2">
            <a:extLst>
              <a:ext uri="{FF2B5EF4-FFF2-40B4-BE49-F238E27FC236}">
                <a16:creationId xmlns:a16="http://schemas.microsoft.com/office/drawing/2014/main" id="{A992474D-C0A0-4C77-B897-3418776A0C09}"/>
              </a:ext>
            </a:extLst>
          </p:cNvPr>
          <p:cNvSpPr>
            <a:spLocks noGrp="1"/>
          </p:cNvSpPr>
          <p:nvPr>
            <p:ph idx="1"/>
          </p:nvPr>
        </p:nvSpPr>
        <p:spPr>
          <a:xfrm>
            <a:off x="1367624" y="2490436"/>
            <a:ext cx="9708995" cy="3567173"/>
          </a:xfrm>
        </p:spPr>
        <p:txBody>
          <a:bodyPr anchor="ctr">
            <a:normAutofit/>
          </a:bodyPr>
          <a:lstStyle/>
          <a:p>
            <a:pPr marL="0" indent="0">
              <a:buNone/>
            </a:pPr>
            <a:endParaRPr lang="en-GB" sz="2400" dirty="0">
              <a:cs typeface="Calibri" panose="020F0502020204030204"/>
            </a:endParaRPr>
          </a:p>
          <a:p>
            <a:pPr marL="0" indent="0">
              <a:buNone/>
            </a:pPr>
            <a:r>
              <a:rPr lang="en-GB" sz="2400" dirty="0">
                <a:cs typeface="Calibri" panose="020F0502020204030204"/>
              </a:rPr>
              <a:t>For further information, careers noticeboards and displays are situated at:</a:t>
            </a:r>
            <a:endParaRPr lang="en-US" dirty="0">
              <a:cs typeface="Calibri" panose="020F0502020204030204"/>
            </a:endParaRPr>
          </a:p>
          <a:p>
            <a:pPr marL="0" indent="0">
              <a:buNone/>
            </a:pPr>
            <a:r>
              <a:rPr lang="en-GB" sz="2400" dirty="0">
                <a:cs typeface="Calibri" panose="020F0502020204030204"/>
              </a:rPr>
              <a:t>Sutton Community Academy in The Attic Café and </a:t>
            </a:r>
            <a:r>
              <a:rPr lang="en-GB" sz="2400" dirty="0">
                <a:ea typeface="+mn-lt"/>
                <a:cs typeface="+mn-lt"/>
              </a:rPr>
              <a:t>Open Learning at</a:t>
            </a:r>
          </a:p>
          <a:p>
            <a:pPr marL="0" indent="0">
              <a:buNone/>
            </a:pPr>
            <a:r>
              <a:rPr lang="en-GB" sz="2400" dirty="0">
                <a:cs typeface="Calibri" panose="020F0502020204030204"/>
              </a:rPr>
              <a:t>Dukeries Academy. </a:t>
            </a:r>
          </a:p>
          <a:p>
            <a:pPr marL="0" indent="0">
              <a:buNone/>
            </a:pPr>
            <a:r>
              <a:rPr lang="en-GB" sz="2400" dirty="0">
                <a:cs typeface="Calibri" panose="020F0502020204030204"/>
              </a:rPr>
              <a:t>The Careers Team also have a selection of resources available for tutors to use with their learners.  These are available on a rota basis.</a:t>
            </a:r>
          </a:p>
          <a:p>
            <a:pPr marL="0" indent="0">
              <a:buNone/>
            </a:pPr>
            <a:r>
              <a:rPr lang="en-GB" sz="2400" dirty="0">
                <a:cs typeface="Calibri" panose="020F0502020204030204"/>
              </a:rPr>
              <a:t>Contact Heather to access </a:t>
            </a:r>
            <a:r>
              <a:rPr lang="en-GB" sz="2400" dirty="0">
                <a:cs typeface="Calibri" panose="020F0502020204030204"/>
                <a:hlinkClick r:id="rId2"/>
              </a:rPr>
              <a:t>h.bowerman@attfe.org.uk</a:t>
            </a:r>
            <a:endParaRPr lang="en-GB" sz="2400" dirty="0">
              <a:cs typeface="Calibri" panose="020F0502020204030204"/>
            </a:endParaRPr>
          </a:p>
          <a:p>
            <a:pPr marL="0" indent="0">
              <a:buNone/>
            </a:pPr>
            <a:endParaRPr lang="en-GB" sz="2400" dirty="0">
              <a:cs typeface="Calibri" panose="020F0502020204030204"/>
            </a:endParaRPr>
          </a:p>
        </p:txBody>
      </p:sp>
      <p:sp>
        <p:nvSpPr>
          <p:cNvPr id="4" name="Slide Number Placeholder 3">
            <a:extLst>
              <a:ext uri="{FF2B5EF4-FFF2-40B4-BE49-F238E27FC236}">
                <a16:creationId xmlns:a16="http://schemas.microsoft.com/office/drawing/2014/main" id="{D8848A22-780B-448B-A50C-D78954B3924C}"/>
              </a:ext>
            </a:extLst>
          </p:cNvPr>
          <p:cNvSpPr>
            <a:spLocks noGrp="1"/>
          </p:cNvSpPr>
          <p:nvPr>
            <p:ph type="sldNum" sz="quarter" idx="12"/>
          </p:nvPr>
        </p:nvSpPr>
        <p:spPr/>
        <p:txBody>
          <a:bodyPr/>
          <a:lstStyle/>
          <a:p>
            <a:fld id="{48F63A3B-78C7-47BE-AE5E-E10140E04643}" type="slidenum">
              <a:rPr lang="en-US" dirty="0"/>
              <a:t>11</a:t>
            </a:fld>
            <a:endParaRPr lang="en-GB"/>
          </a:p>
        </p:txBody>
      </p:sp>
      <p:sp>
        <p:nvSpPr>
          <p:cNvPr id="5" name="Footer Placeholder 4">
            <a:extLst>
              <a:ext uri="{FF2B5EF4-FFF2-40B4-BE49-F238E27FC236}">
                <a16:creationId xmlns:a16="http://schemas.microsoft.com/office/drawing/2014/main" id="{B263BB76-77E8-BC73-F300-58F2E925701D}"/>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1096886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B6C81B6-18C4-488F-8D84-8A8CA8275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335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5">
            <a:extLst>
              <a:ext uri="{FF2B5EF4-FFF2-40B4-BE49-F238E27FC236}">
                <a16:creationId xmlns:a16="http://schemas.microsoft.com/office/drawing/2014/main" id="{81E97BBD-CC76-45B3-86A5-64D8A2B908E7}"/>
              </a:ext>
            </a:extLst>
          </p:cNvPr>
          <p:cNvPicPr>
            <a:picLocks noChangeAspect="1"/>
          </p:cNvPicPr>
          <p:nvPr/>
        </p:nvPicPr>
        <p:blipFill>
          <a:blip r:embed="rId2"/>
          <a:stretch>
            <a:fillRect/>
          </a:stretch>
        </p:blipFill>
        <p:spPr>
          <a:xfrm>
            <a:off x="1430106" y="1297044"/>
            <a:ext cx="3181758" cy="1328383"/>
          </a:xfrm>
          <a:prstGeom prst="rect">
            <a:avLst/>
          </a:prstGeom>
        </p:spPr>
      </p:pic>
      <p:pic>
        <p:nvPicPr>
          <p:cNvPr id="4" name="Picture 6">
            <a:extLst>
              <a:ext uri="{FF2B5EF4-FFF2-40B4-BE49-F238E27FC236}">
                <a16:creationId xmlns:a16="http://schemas.microsoft.com/office/drawing/2014/main" id="{7F25BDD1-FA27-447C-A61C-CF76C770D9D3}"/>
              </a:ext>
            </a:extLst>
          </p:cNvPr>
          <p:cNvPicPr>
            <a:picLocks noChangeAspect="1"/>
          </p:cNvPicPr>
          <p:nvPr/>
        </p:nvPicPr>
        <p:blipFill>
          <a:blip r:embed="rId3"/>
          <a:stretch>
            <a:fillRect/>
          </a:stretch>
        </p:blipFill>
        <p:spPr>
          <a:xfrm>
            <a:off x="2231299" y="2959913"/>
            <a:ext cx="1579371" cy="1689167"/>
          </a:xfrm>
          <a:prstGeom prst="rect">
            <a:avLst/>
          </a:prstGeom>
        </p:spPr>
      </p:pic>
      <p:sp>
        <p:nvSpPr>
          <p:cNvPr id="18" name="Freeform 7">
            <a:extLst>
              <a:ext uri="{FF2B5EF4-FFF2-40B4-BE49-F238E27FC236}">
                <a16:creationId xmlns:a16="http://schemas.microsoft.com/office/drawing/2014/main" id="{08C9D41E-9E70-4BC4-A534-063A5D36C9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4952418" y="1118007"/>
            <a:ext cx="347200" cy="3692301"/>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5">
            <a:extLst>
              <a:ext uri="{FF2B5EF4-FFF2-40B4-BE49-F238E27FC236}">
                <a16:creationId xmlns:a16="http://schemas.microsoft.com/office/drawing/2014/main" id="{93742B2C-1B3C-4ABE-839F-79D7ED5A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119699" y="1654168"/>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6">
            <a:extLst>
              <a:ext uri="{FF2B5EF4-FFF2-40B4-BE49-F238E27FC236}">
                <a16:creationId xmlns:a16="http://schemas.microsoft.com/office/drawing/2014/main" id="{145FB121-4F4E-44A0-A2BA-2D299A176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54437" y="1311136"/>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7">
            <a:extLst>
              <a:ext uri="{FF2B5EF4-FFF2-40B4-BE49-F238E27FC236}">
                <a16:creationId xmlns:a16="http://schemas.microsoft.com/office/drawing/2014/main" id="{5717D022-8495-4C9E-9283-AF23C6EF15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254437" y="1126737"/>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Rectangle 8">
            <a:extLst>
              <a:ext uri="{FF2B5EF4-FFF2-40B4-BE49-F238E27FC236}">
                <a16:creationId xmlns:a16="http://schemas.microsoft.com/office/drawing/2014/main" id="{47ED1046-19D4-4248-85E5-F8B5952CF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4723" y="1118007"/>
            <a:ext cx="5646914"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9A3F0B7-3D49-4962-8777-60C5131F3011}"/>
              </a:ext>
            </a:extLst>
          </p:cNvPr>
          <p:cNvSpPr>
            <a:spLocks noGrp="1"/>
          </p:cNvSpPr>
          <p:nvPr>
            <p:ph type="title"/>
          </p:nvPr>
        </p:nvSpPr>
        <p:spPr>
          <a:xfrm>
            <a:off x="5299618" y="1426970"/>
            <a:ext cx="5029912" cy="2887686"/>
          </a:xfrm>
        </p:spPr>
        <p:txBody>
          <a:bodyPr vert="horz" lIns="91440" tIns="45720" rIns="91440" bIns="45720" rtlCol="0" anchor="b">
            <a:normAutofit/>
          </a:bodyPr>
          <a:lstStyle/>
          <a:p>
            <a:r>
              <a:rPr lang="en-US" sz="4800" dirty="0">
                <a:solidFill>
                  <a:srgbClr val="FEFFFF"/>
                </a:solidFill>
              </a:rPr>
              <a:t>Looking forward to supporting you!</a:t>
            </a:r>
            <a:endParaRPr lang="en-US" sz="4800" dirty="0">
              <a:solidFill>
                <a:srgbClr val="FEFFFF"/>
              </a:solidFill>
              <a:cs typeface="Calibri Light"/>
            </a:endParaRPr>
          </a:p>
          <a:p>
            <a:endParaRPr lang="en-US" sz="5600">
              <a:solidFill>
                <a:srgbClr val="FEFFFF"/>
              </a:solidFill>
            </a:endParaRPr>
          </a:p>
        </p:txBody>
      </p:sp>
      <p:sp>
        <p:nvSpPr>
          <p:cNvPr id="3" name="Slide Number Placeholder 2">
            <a:extLst>
              <a:ext uri="{FF2B5EF4-FFF2-40B4-BE49-F238E27FC236}">
                <a16:creationId xmlns:a16="http://schemas.microsoft.com/office/drawing/2014/main" id="{8AFCD227-1C81-466A-827A-0EB3274FF46B}"/>
              </a:ext>
            </a:extLst>
          </p:cNvPr>
          <p:cNvSpPr>
            <a:spLocks noGrp="1"/>
          </p:cNvSpPr>
          <p:nvPr>
            <p:ph type="sldNum" sz="quarter" idx="12"/>
          </p:nvPr>
        </p:nvSpPr>
        <p:spPr/>
        <p:txBody>
          <a:bodyPr/>
          <a:lstStyle/>
          <a:p>
            <a:fld id="{48F63A3B-78C7-47BE-AE5E-E10140E04643}" type="slidenum">
              <a:rPr lang="en-US" dirty="0"/>
              <a:t>12</a:t>
            </a:fld>
            <a:endParaRPr lang="en-GB"/>
          </a:p>
        </p:txBody>
      </p:sp>
      <p:pic>
        <p:nvPicPr>
          <p:cNvPr id="5" name="Picture 5" descr="Logo&#10;&#10;Description automatically generated">
            <a:extLst>
              <a:ext uri="{FF2B5EF4-FFF2-40B4-BE49-F238E27FC236}">
                <a16:creationId xmlns:a16="http://schemas.microsoft.com/office/drawing/2014/main" id="{0031C89E-C5EE-7705-04C6-3785C1457EC3}"/>
              </a:ext>
            </a:extLst>
          </p:cNvPr>
          <p:cNvPicPr>
            <a:picLocks noChangeAspect="1"/>
          </p:cNvPicPr>
          <p:nvPr/>
        </p:nvPicPr>
        <p:blipFill>
          <a:blip r:embed="rId4"/>
          <a:stretch>
            <a:fillRect/>
          </a:stretch>
        </p:blipFill>
        <p:spPr>
          <a:xfrm>
            <a:off x="6223819" y="4991899"/>
            <a:ext cx="2743200" cy="1323298"/>
          </a:xfrm>
          <a:prstGeom prst="rect">
            <a:avLst/>
          </a:prstGeom>
        </p:spPr>
      </p:pic>
      <p:sp>
        <p:nvSpPr>
          <p:cNvPr id="6" name="Footer Placeholder 5">
            <a:extLst>
              <a:ext uri="{FF2B5EF4-FFF2-40B4-BE49-F238E27FC236}">
                <a16:creationId xmlns:a16="http://schemas.microsoft.com/office/drawing/2014/main" id="{E99AD3BA-A797-A9C6-F3EA-AB00D3FB4EEC}"/>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3553795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4993743-B10A-433C-9996-3035D2C3A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BB3B8946-A0AA-42D4-8A24-639DC6EA17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AB1038E6-06EF-4DCB-B52E-D3825C50F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5C7EF35C-8B7D-4026-8F09-8B2B225057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5F24A71D-C0A9-49AC-B2D1-5A9EA2BD38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348538"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280C55-570C-4284-9850-B2BA33DB67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7033095"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9A3F0B7-3D49-4962-8777-60C5131F3011}"/>
              </a:ext>
            </a:extLst>
          </p:cNvPr>
          <p:cNvSpPr>
            <a:spLocks noGrp="1"/>
          </p:cNvSpPr>
          <p:nvPr>
            <p:ph type="title"/>
          </p:nvPr>
        </p:nvSpPr>
        <p:spPr>
          <a:xfrm>
            <a:off x="964760" y="804328"/>
            <a:ext cx="6091312" cy="1205821"/>
          </a:xfrm>
        </p:spPr>
        <p:txBody>
          <a:bodyPr>
            <a:normAutofit/>
          </a:bodyPr>
          <a:lstStyle/>
          <a:p>
            <a:br>
              <a:rPr lang="en-GB" sz="4000">
                <a:solidFill>
                  <a:srgbClr val="FEFFFF"/>
                </a:solidFill>
                <a:cs typeface="Calibri Light"/>
              </a:rPr>
            </a:br>
            <a:r>
              <a:rPr lang="en-GB" sz="4000">
                <a:solidFill>
                  <a:srgbClr val="FEFFFF"/>
                </a:solidFill>
                <a:latin typeface="Calibri"/>
                <a:cs typeface="Calibri Light"/>
              </a:rPr>
              <a:t>What will you will expect?</a:t>
            </a:r>
          </a:p>
        </p:txBody>
      </p:sp>
      <p:sp>
        <p:nvSpPr>
          <p:cNvPr id="3" name="Content Placeholder 2">
            <a:extLst>
              <a:ext uri="{FF2B5EF4-FFF2-40B4-BE49-F238E27FC236}">
                <a16:creationId xmlns:a16="http://schemas.microsoft.com/office/drawing/2014/main" id="{E73D8633-57E9-4883-8F05-2913CD5E47D8}"/>
              </a:ext>
            </a:extLst>
          </p:cNvPr>
          <p:cNvSpPr>
            <a:spLocks noGrp="1"/>
          </p:cNvSpPr>
          <p:nvPr>
            <p:ph idx="1"/>
          </p:nvPr>
        </p:nvSpPr>
        <p:spPr>
          <a:xfrm>
            <a:off x="1114921" y="2494450"/>
            <a:ext cx="6563760" cy="3563159"/>
          </a:xfrm>
        </p:spPr>
        <p:txBody>
          <a:bodyPr vert="horz" lIns="91440" tIns="45720" rIns="91440" bIns="45720" rtlCol="0" anchor="t">
            <a:normAutofit/>
          </a:bodyPr>
          <a:lstStyle/>
          <a:p>
            <a:pPr marL="0" indent="0">
              <a:buNone/>
            </a:pPr>
            <a:r>
              <a:rPr lang="en-GB" sz="2400" dirty="0"/>
              <a:t>All our learners are entitled to have access to information, advice and guidance that will support them on their career pathway.</a:t>
            </a:r>
            <a:endParaRPr lang="en-US" sz="2400" dirty="0">
              <a:cs typeface="Calibri"/>
            </a:endParaRPr>
          </a:p>
          <a:p>
            <a:pPr marL="0" indent="0">
              <a:buNone/>
            </a:pPr>
            <a:r>
              <a:rPr lang="en-GB" sz="2400" dirty="0">
                <a:cs typeface="Calibri"/>
              </a:rPr>
              <a:t>Meetings are confidential and where you can discuss your thoughts and ideas or simply for advice as to what to do next.</a:t>
            </a:r>
          </a:p>
          <a:p>
            <a:pPr marL="0" indent="0">
              <a:buNone/>
            </a:pPr>
            <a:r>
              <a:rPr lang="en-GB" sz="2400" dirty="0"/>
              <a:t>It is a free impartial service, just speak to your tutor to arrange, or contact Heather directly.</a:t>
            </a:r>
          </a:p>
          <a:p>
            <a:pPr marL="0" indent="0">
              <a:buNone/>
            </a:pPr>
            <a:r>
              <a:rPr lang="en-GB" sz="2400" dirty="0">
                <a:cs typeface="Calibri" panose="020F0502020204030204"/>
                <a:hlinkClick r:id="rId2"/>
              </a:rPr>
              <a:t>h.Bowerman@attfe.org.uk</a:t>
            </a:r>
            <a:endParaRPr lang="en-GB" sz="2400" dirty="0">
              <a:cs typeface="Calibri" panose="020F0502020204030204"/>
            </a:endParaRPr>
          </a:p>
          <a:p>
            <a:pPr marL="0" indent="0">
              <a:buNone/>
            </a:pPr>
            <a:endParaRPr lang="en-GB" sz="2400" dirty="0">
              <a:cs typeface="Calibri" panose="020F0502020204030204"/>
            </a:endParaRPr>
          </a:p>
        </p:txBody>
      </p:sp>
      <p:pic>
        <p:nvPicPr>
          <p:cNvPr id="4" name="Picture 5">
            <a:extLst>
              <a:ext uri="{FF2B5EF4-FFF2-40B4-BE49-F238E27FC236}">
                <a16:creationId xmlns:a16="http://schemas.microsoft.com/office/drawing/2014/main" id="{AAC4A79E-25EF-4D16-BAD7-1D6CFCCE11C0}"/>
              </a:ext>
            </a:extLst>
          </p:cNvPr>
          <p:cNvPicPr>
            <a:picLocks noChangeAspect="1"/>
          </p:cNvPicPr>
          <p:nvPr/>
        </p:nvPicPr>
        <p:blipFill>
          <a:blip r:embed="rId3"/>
          <a:stretch>
            <a:fillRect/>
          </a:stretch>
        </p:blipFill>
        <p:spPr>
          <a:xfrm>
            <a:off x="8024706" y="705826"/>
            <a:ext cx="3331501" cy="1288716"/>
          </a:xfrm>
          <a:prstGeom prst="rect">
            <a:avLst/>
          </a:prstGeom>
        </p:spPr>
      </p:pic>
      <p:pic>
        <p:nvPicPr>
          <p:cNvPr id="6" name="Picture 6" descr="A picture containing text, sign&#10;&#10;Description automatically generated">
            <a:extLst>
              <a:ext uri="{FF2B5EF4-FFF2-40B4-BE49-F238E27FC236}">
                <a16:creationId xmlns:a16="http://schemas.microsoft.com/office/drawing/2014/main" id="{64F15A73-02A7-488B-AE7D-513FF076C077}"/>
              </a:ext>
            </a:extLst>
          </p:cNvPr>
          <p:cNvPicPr>
            <a:picLocks noChangeAspect="1"/>
          </p:cNvPicPr>
          <p:nvPr/>
        </p:nvPicPr>
        <p:blipFill>
          <a:blip r:embed="rId4"/>
          <a:stretch>
            <a:fillRect/>
          </a:stretch>
        </p:blipFill>
        <p:spPr>
          <a:xfrm>
            <a:off x="8381126" y="3076763"/>
            <a:ext cx="3340358" cy="2004214"/>
          </a:xfrm>
          <a:prstGeom prst="rect">
            <a:avLst/>
          </a:prstGeom>
        </p:spPr>
      </p:pic>
      <p:sp>
        <p:nvSpPr>
          <p:cNvPr id="5" name="Slide Number Placeholder 4">
            <a:extLst>
              <a:ext uri="{FF2B5EF4-FFF2-40B4-BE49-F238E27FC236}">
                <a16:creationId xmlns:a16="http://schemas.microsoft.com/office/drawing/2014/main" id="{B66817D8-E5E3-47EC-9AD6-C925F88BD522}"/>
              </a:ext>
            </a:extLst>
          </p:cNvPr>
          <p:cNvSpPr>
            <a:spLocks noGrp="1"/>
          </p:cNvSpPr>
          <p:nvPr>
            <p:ph type="sldNum" sz="quarter" idx="12"/>
          </p:nvPr>
        </p:nvSpPr>
        <p:spPr/>
        <p:txBody>
          <a:bodyPr/>
          <a:lstStyle/>
          <a:p>
            <a:fld id="{48F63A3B-78C7-47BE-AE5E-E10140E04643}" type="slidenum">
              <a:rPr lang="en-US" dirty="0"/>
              <a:t>2</a:t>
            </a:fld>
            <a:endParaRPr lang="en-GB"/>
          </a:p>
        </p:txBody>
      </p:sp>
      <p:sp>
        <p:nvSpPr>
          <p:cNvPr id="7" name="Footer Placeholder 6">
            <a:extLst>
              <a:ext uri="{FF2B5EF4-FFF2-40B4-BE49-F238E27FC236}">
                <a16:creationId xmlns:a16="http://schemas.microsoft.com/office/drawing/2014/main" id="{42CACCB8-F04A-0661-4035-AC82097B3D9A}"/>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268351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4993743-B10A-433C-9996-3035D2C3A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45">
            <a:extLst>
              <a:ext uri="{FF2B5EF4-FFF2-40B4-BE49-F238E27FC236}">
                <a16:creationId xmlns:a16="http://schemas.microsoft.com/office/drawing/2014/main" id="{BB3B8946-A0AA-42D4-8A24-639DC6EA17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AB1038E6-06EF-4DCB-B52E-D3825C50F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47">
            <a:extLst>
              <a:ext uri="{FF2B5EF4-FFF2-40B4-BE49-F238E27FC236}">
                <a16:creationId xmlns:a16="http://schemas.microsoft.com/office/drawing/2014/main" id="{5C7EF35C-8B7D-4026-8F09-8B2B225057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4">
            <a:extLst>
              <a:ext uri="{FF2B5EF4-FFF2-40B4-BE49-F238E27FC236}">
                <a16:creationId xmlns:a16="http://schemas.microsoft.com/office/drawing/2014/main" id="{5F24A71D-C0A9-49AC-B2D1-5A9EA2BD38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348538"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Rectangle 20">
            <a:extLst>
              <a:ext uri="{FF2B5EF4-FFF2-40B4-BE49-F238E27FC236}">
                <a16:creationId xmlns:a16="http://schemas.microsoft.com/office/drawing/2014/main" id="{14280C55-570C-4284-9850-B2BA33DB67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7033095"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9A3F0B7-3D49-4962-8777-60C5131F3011}"/>
              </a:ext>
            </a:extLst>
          </p:cNvPr>
          <p:cNvSpPr>
            <a:spLocks noGrp="1"/>
          </p:cNvSpPr>
          <p:nvPr>
            <p:ph type="title"/>
          </p:nvPr>
        </p:nvSpPr>
        <p:spPr>
          <a:xfrm>
            <a:off x="964760" y="804328"/>
            <a:ext cx="6091312" cy="1205821"/>
          </a:xfrm>
        </p:spPr>
        <p:txBody>
          <a:bodyPr>
            <a:normAutofit fontScale="90000"/>
          </a:bodyPr>
          <a:lstStyle/>
          <a:p>
            <a:br>
              <a:rPr lang="en-GB" sz="4000" dirty="0">
                <a:cs typeface="Calibri Light"/>
              </a:rPr>
            </a:br>
            <a:r>
              <a:rPr lang="en-GB" sz="4000" dirty="0">
                <a:solidFill>
                  <a:srgbClr val="FEFFFF"/>
                </a:solidFill>
                <a:latin typeface="Calibri"/>
                <a:cs typeface="Calibri Light"/>
              </a:rPr>
              <a:t>New for 2022 – 23 </a:t>
            </a:r>
            <a:br>
              <a:rPr lang="en-GB" sz="4000" dirty="0">
                <a:solidFill>
                  <a:srgbClr val="FEFFFF"/>
                </a:solidFill>
                <a:latin typeface="Calibri"/>
                <a:cs typeface="Calibri Light"/>
              </a:rPr>
            </a:br>
            <a:r>
              <a:rPr lang="en-GB" sz="4000" dirty="0">
                <a:solidFill>
                  <a:srgbClr val="FEFFFF"/>
                </a:solidFill>
                <a:latin typeface="Calibri"/>
                <a:cs typeface="Calibri Light"/>
              </a:rPr>
              <a:t>D2N2 Start</a:t>
            </a:r>
            <a:endParaRPr lang="en-US" dirty="0"/>
          </a:p>
        </p:txBody>
      </p:sp>
      <p:pic>
        <p:nvPicPr>
          <p:cNvPr id="7" name="Picture 7" descr="Graphical user interface, application, website&#10;&#10;Description automatically generated">
            <a:extLst>
              <a:ext uri="{FF2B5EF4-FFF2-40B4-BE49-F238E27FC236}">
                <a16:creationId xmlns:a16="http://schemas.microsoft.com/office/drawing/2014/main" id="{42CCEEC5-E3AE-BE0C-8717-889FC7E6A2E1}"/>
              </a:ext>
            </a:extLst>
          </p:cNvPr>
          <p:cNvPicPr>
            <a:picLocks noGrp="1" noChangeAspect="1"/>
          </p:cNvPicPr>
          <p:nvPr>
            <p:ph idx="1"/>
          </p:nvPr>
        </p:nvPicPr>
        <p:blipFill rotWithShape="1">
          <a:blip r:embed="rId2"/>
          <a:srcRect t="11377" r="-1293" b="7186"/>
          <a:stretch/>
        </p:blipFill>
        <p:spPr>
          <a:xfrm>
            <a:off x="7733762" y="2684949"/>
            <a:ext cx="3817285" cy="2211357"/>
          </a:xfrm>
        </p:spPr>
      </p:pic>
      <p:pic>
        <p:nvPicPr>
          <p:cNvPr id="4" name="Picture 5">
            <a:extLst>
              <a:ext uri="{FF2B5EF4-FFF2-40B4-BE49-F238E27FC236}">
                <a16:creationId xmlns:a16="http://schemas.microsoft.com/office/drawing/2014/main" id="{AAC4A79E-25EF-4D16-BAD7-1D6CFCCE11C0}"/>
              </a:ext>
            </a:extLst>
          </p:cNvPr>
          <p:cNvPicPr>
            <a:picLocks noChangeAspect="1"/>
          </p:cNvPicPr>
          <p:nvPr/>
        </p:nvPicPr>
        <p:blipFill>
          <a:blip r:embed="rId3"/>
          <a:stretch>
            <a:fillRect/>
          </a:stretch>
        </p:blipFill>
        <p:spPr>
          <a:xfrm>
            <a:off x="8024706" y="705826"/>
            <a:ext cx="3331501" cy="1288716"/>
          </a:xfrm>
          <a:prstGeom prst="rect">
            <a:avLst/>
          </a:prstGeom>
        </p:spPr>
      </p:pic>
      <p:sp>
        <p:nvSpPr>
          <p:cNvPr id="5" name="Slide Number Placeholder 4">
            <a:extLst>
              <a:ext uri="{FF2B5EF4-FFF2-40B4-BE49-F238E27FC236}">
                <a16:creationId xmlns:a16="http://schemas.microsoft.com/office/drawing/2014/main" id="{B66817D8-E5E3-47EC-9AD6-C925F88BD522}"/>
              </a:ext>
            </a:extLst>
          </p:cNvPr>
          <p:cNvSpPr>
            <a:spLocks noGrp="1"/>
          </p:cNvSpPr>
          <p:nvPr>
            <p:ph type="sldNum" sz="quarter" idx="12"/>
          </p:nvPr>
        </p:nvSpPr>
        <p:spPr/>
        <p:txBody>
          <a:bodyPr/>
          <a:lstStyle/>
          <a:p>
            <a:fld id="{48F63A3B-78C7-47BE-AE5E-E10140E04643}" type="slidenum">
              <a:rPr lang="en-US" dirty="0"/>
              <a:t>3</a:t>
            </a:fld>
            <a:endParaRPr lang="en-GB"/>
          </a:p>
        </p:txBody>
      </p:sp>
      <p:sp>
        <p:nvSpPr>
          <p:cNvPr id="8" name="TextBox 7">
            <a:extLst>
              <a:ext uri="{FF2B5EF4-FFF2-40B4-BE49-F238E27FC236}">
                <a16:creationId xmlns:a16="http://schemas.microsoft.com/office/drawing/2014/main" id="{5BD06307-8BB6-A002-5BDC-F8A87D437BA3}"/>
              </a:ext>
            </a:extLst>
          </p:cNvPr>
          <p:cNvSpPr txBox="1"/>
          <p:nvPr/>
        </p:nvSpPr>
        <p:spPr>
          <a:xfrm>
            <a:off x="1255316" y="2446979"/>
            <a:ext cx="6250060"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cs typeface="Calibri"/>
              </a:rPr>
              <a:t>ATTFE College have invested in a platform that will support learners on their career pathways.  A one stop shop to learn about access to further education, employment, apprenticeships, T Levels and so much more.</a:t>
            </a:r>
          </a:p>
          <a:p>
            <a:r>
              <a:rPr lang="en-GB" dirty="0">
                <a:cs typeface="Calibri"/>
              </a:rPr>
              <a:t>No need to search for multiple web sites, just visit this one for CV and personal development support.</a:t>
            </a:r>
          </a:p>
          <a:p>
            <a:r>
              <a:rPr lang="en-GB" dirty="0">
                <a:cs typeface="Calibri"/>
              </a:rPr>
              <a:t>All information is based around the Derbyshire and Nottinghamshire area (D2N2), looking at industry, employers and vacancies in the area where you live.</a:t>
            </a:r>
          </a:p>
          <a:p>
            <a:endParaRPr lang="en-GB" dirty="0">
              <a:cs typeface="Calibri"/>
            </a:endParaRPr>
          </a:p>
          <a:p>
            <a:r>
              <a:rPr lang="en-GB" dirty="0">
                <a:cs typeface="Calibri"/>
              </a:rPr>
              <a:t>Look at the web site by following this link: </a:t>
            </a:r>
            <a:r>
              <a:rPr lang="en-GB" dirty="0">
                <a:ea typeface="+mn-lt"/>
                <a:cs typeface="+mn-lt"/>
                <a:hlinkClick r:id="rId4"/>
              </a:rPr>
              <a:t>https://d2n2.startprofile.com/page/home-page</a:t>
            </a:r>
            <a:endParaRPr lang="en-GB" dirty="0">
              <a:cs typeface="Calibri"/>
            </a:endParaRPr>
          </a:p>
          <a:p>
            <a:endParaRPr lang="en-GB" dirty="0">
              <a:cs typeface="Calibri"/>
            </a:endParaRPr>
          </a:p>
          <a:p>
            <a:r>
              <a:rPr lang="en-GB" dirty="0">
                <a:cs typeface="Calibri"/>
              </a:rPr>
              <a:t>Open new avenues for your future!</a:t>
            </a:r>
          </a:p>
        </p:txBody>
      </p:sp>
      <p:sp>
        <p:nvSpPr>
          <p:cNvPr id="3" name="Footer Placeholder 2">
            <a:extLst>
              <a:ext uri="{FF2B5EF4-FFF2-40B4-BE49-F238E27FC236}">
                <a16:creationId xmlns:a16="http://schemas.microsoft.com/office/drawing/2014/main" id="{FF62D5F6-EF8D-1A3A-539B-931B3ACFD9B2}"/>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1502725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7AC059F-426B-4737-808E-333F89419F07}"/>
              </a:ext>
            </a:extLst>
          </p:cNvPr>
          <p:cNvSpPr>
            <a:spLocks noGrp="1"/>
          </p:cNvSpPr>
          <p:nvPr>
            <p:ph type="title"/>
          </p:nvPr>
        </p:nvSpPr>
        <p:spPr>
          <a:xfrm>
            <a:off x="958506" y="717048"/>
            <a:ext cx="9514604" cy="1212102"/>
          </a:xfrm>
        </p:spPr>
        <p:txBody>
          <a:bodyPr>
            <a:normAutofit/>
          </a:bodyPr>
          <a:lstStyle/>
          <a:p>
            <a:r>
              <a:rPr lang="en-GB" sz="4000" dirty="0">
                <a:solidFill>
                  <a:srgbClr val="FFFFFF"/>
                </a:solidFill>
                <a:cs typeface="Calibri Light"/>
              </a:rPr>
              <a:t>What is LMI Labour Market Information?</a:t>
            </a:r>
            <a:endParaRPr lang="en-GB" sz="4000" dirty="0">
              <a:solidFill>
                <a:srgbClr val="FFFFFF"/>
              </a:solidFill>
            </a:endParaRPr>
          </a:p>
        </p:txBody>
      </p:sp>
      <p:sp>
        <p:nvSpPr>
          <p:cNvPr id="3" name="Content Placeholder 2">
            <a:extLst>
              <a:ext uri="{FF2B5EF4-FFF2-40B4-BE49-F238E27FC236}">
                <a16:creationId xmlns:a16="http://schemas.microsoft.com/office/drawing/2014/main" id="{DF0AEE3D-7F7A-4997-BF4B-115F07E3413B}"/>
              </a:ext>
            </a:extLst>
          </p:cNvPr>
          <p:cNvSpPr>
            <a:spLocks noGrp="1"/>
          </p:cNvSpPr>
          <p:nvPr>
            <p:ph idx="1"/>
          </p:nvPr>
        </p:nvSpPr>
        <p:spPr>
          <a:xfrm>
            <a:off x="1367624" y="2490436"/>
            <a:ext cx="9708995" cy="3567173"/>
          </a:xfrm>
        </p:spPr>
        <p:txBody>
          <a:bodyPr anchor="ctr">
            <a:normAutofit fontScale="85000" lnSpcReduction="20000"/>
          </a:bodyPr>
          <a:lstStyle/>
          <a:p>
            <a:pPr marL="0" indent="0">
              <a:buNone/>
            </a:pPr>
            <a:r>
              <a:rPr lang="en-GB" sz="2400" dirty="0">
                <a:cs typeface="Calibri" panose="020F0502020204030204"/>
              </a:rPr>
              <a:t>Knowing about LMI helps you in your search for employment or education. It is knowledge that links you to the people and places that help you to make informed decisions about your future.  Below are some examples.</a:t>
            </a:r>
          </a:p>
          <a:p>
            <a:pPr marL="0" indent="0">
              <a:buNone/>
            </a:pPr>
            <a:endParaRPr lang="en-GB" sz="2400" dirty="0">
              <a:ea typeface="+mn-lt"/>
              <a:cs typeface="+mn-lt"/>
            </a:endParaRPr>
          </a:p>
          <a:p>
            <a:pPr>
              <a:buFont typeface="Arial"/>
              <a:buChar char="•"/>
            </a:pPr>
            <a:r>
              <a:rPr lang="en-GB" sz="2000" dirty="0">
                <a:ea typeface="+mn-lt"/>
                <a:cs typeface="+mn-lt"/>
              </a:rPr>
              <a:t>Skills, career pathways and progression routes</a:t>
            </a:r>
            <a:endParaRPr lang="en-GB" sz="2000" dirty="0">
              <a:cs typeface="Calibri"/>
            </a:endParaRPr>
          </a:p>
          <a:p>
            <a:pPr>
              <a:buFont typeface="Arial"/>
              <a:buChar char="•"/>
            </a:pPr>
            <a:r>
              <a:rPr lang="en-GB" sz="2000" dirty="0">
                <a:ea typeface="+mn-lt"/>
                <a:cs typeface="+mn-lt"/>
              </a:rPr>
              <a:t>Job applications and interviews</a:t>
            </a:r>
            <a:endParaRPr lang="en-GB" sz="2000" dirty="0">
              <a:cs typeface="Calibri"/>
            </a:endParaRPr>
          </a:p>
          <a:p>
            <a:pPr>
              <a:buFont typeface="Arial"/>
              <a:buChar char="•"/>
            </a:pPr>
            <a:r>
              <a:rPr lang="en-GB" sz="2000" dirty="0">
                <a:ea typeface="+mn-lt"/>
                <a:cs typeface="+mn-lt"/>
              </a:rPr>
              <a:t>Educational institutions, courses, qualifications, entry requirements and costs</a:t>
            </a:r>
            <a:endParaRPr lang="en-GB" sz="2000" dirty="0">
              <a:cs typeface="Calibri"/>
            </a:endParaRPr>
          </a:p>
          <a:p>
            <a:pPr>
              <a:buFont typeface="Arial"/>
              <a:buChar char="•"/>
            </a:pPr>
            <a:r>
              <a:rPr lang="en-GB" sz="2000" dirty="0">
                <a:ea typeface="+mn-lt"/>
                <a:cs typeface="+mn-lt"/>
              </a:rPr>
              <a:t>Employment sectors, employers, jobs, salaries and employment trends</a:t>
            </a:r>
            <a:endParaRPr lang="en-GB" sz="2000" dirty="0">
              <a:cs typeface="Calibri"/>
            </a:endParaRPr>
          </a:p>
          <a:p>
            <a:pPr>
              <a:buFont typeface="Arial"/>
              <a:buChar char="•"/>
            </a:pPr>
            <a:r>
              <a:rPr lang="en-GB" sz="2000" dirty="0">
                <a:ea typeface="+mn-lt"/>
                <a:cs typeface="+mn-lt"/>
              </a:rPr>
              <a:t>Jobs, training and apprenticeships</a:t>
            </a:r>
            <a:endParaRPr lang="en-GB" sz="2000" dirty="0">
              <a:cs typeface="Calibri" panose="020F0502020204030204"/>
            </a:endParaRPr>
          </a:p>
          <a:p>
            <a:pPr>
              <a:buFont typeface="Arial"/>
              <a:buChar char="•"/>
            </a:pPr>
            <a:r>
              <a:rPr lang="en-GB" sz="2000" dirty="0">
                <a:ea typeface="+mn-lt"/>
                <a:cs typeface="+mn-lt"/>
              </a:rPr>
              <a:t>Job demands and working life</a:t>
            </a:r>
            <a:endParaRPr lang="en-GB" sz="2000" dirty="0">
              <a:cs typeface="Calibri"/>
            </a:endParaRPr>
          </a:p>
          <a:p>
            <a:pPr>
              <a:buFont typeface="Arial"/>
              <a:buChar char="•"/>
            </a:pPr>
            <a:r>
              <a:rPr lang="en-GB" sz="2000" dirty="0">
                <a:ea typeface="+mn-lt"/>
                <a:cs typeface="+mn-lt"/>
              </a:rPr>
              <a:t>Financial planning</a:t>
            </a:r>
          </a:p>
          <a:p>
            <a:pPr>
              <a:buFont typeface="Arial"/>
              <a:buChar char="•"/>
            </a:pPr>
            <a:r>
              <a:rPr lang="en-GB" sz="2000" dirty="0">
                <a:ea typeface="+mn-lt"/>
                <a:cs typeface="+mn-lt"/>
              </a:rPr>
              <a:t>Virtual work experience</a:t>
            </a:r>
            <a:endParaRPr lang="en-GB" sz="2000" dirty="0">
              <a:cs typeface="Calibri"/>
            </a:endParaRPr>
          </a:p>
          <a:p>
            <a:pPr marL="0" indent="0">
              <a:buNone/>
            </a:pPr>
            <a:endParaRPr lang="en-GB" sz="2400" dirty="0">
              <a:cs typeface="Calibri" panose="020F0502020204030204"/>
            </a:endParaRPr>
          </a:p>
        </p:txBody>
      </p:sp>
      <p:sp>
        <p:nvSpPr>
          <p:cNvPr id="4" name="Slide Number Placeholder 3">
            <a:extLst>
              <a:ext uri="{FF2B5EF4-FFF2-40B4-BE49-F238E27FC236}">
                <a16:creationId xmlns:a16="http://schemas.microsoft.com/office/drawing/2014/main" id="{6DCFE0B4-DC98-4968-9B88-F4DE6167E02F}"/>
              </a:ext>
            </a:extLst>
          </p:cNvPr>
          <p:cNvSpPr>
            <a:spLocks noGrp="1"/>
          </p:cNvSpPr>
          <p:nvPr>
            <p:ph type="sldNum" sz="quarter" idx="12"/>
          </p:nvPr>
        </p:nvSpPr>
        <p:spPr/>
        <p:txBody>
          <a:bodyPr/>
          <a:lstStyle/>
          <a:p>
            <a:fld id="{48F63A3B-78C7-47BE-AE5E-E10140E04643}" type="slidenum">
              <a:rPr lang="en-US" dirty="0"/>
              <a:t>4</a:t>
            </a:fld>
            <a:endParaRPr lang="en-GB"/>
          </a:p>
        </p:txBody>
      </p:sp>
      <p:sp>
        <p:nvSpPr>
          <p:cNvPr id="5" name="Footer Placeholder 4">
            <a:extLst>
              <a:ext uri="{FF2B5EF4-FFF2-40B4-BE49-F238E27FC236}">
                <a16:creationId xmlns:a16="http://schemas.microsoft.com/office/drawing/2014/main" id="{0BAA9D31-B339-4E8D-C53F-6635BCCD358E}"/>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2592251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BF34E89-941B-42CC-AEBF-344A64A6C67E}"/>
              </a:ext>
            </a:extLst>
          </p:cNvPr>
          <p:cNvSpPr>
            <a:spLocks noGrp="1"/>
          </p:cNvSpPr>
          <p:nvPr>
            <p:ph type="title"/>
          </p:nvPr>
        </p:nvSpPr>
        <p:spPr>
          <a:xfrm>
            <a:off x="958506" y="800392"/>
            <a:ext cx="10264697" cy="1212102"/>
          </a:xfrm>
        </p:spPr>
        <p:txBody>
          <a:bodyPr>
            <a:normAutofit/>
          </a:bodyPr>
          <a:lstStyle/>
          <a:p>
            <a:r>
              <a:rPr lang="en-GB" sz="4000">
                <a:solidFill>
                  <a:srgbClr val="FFFFFF"/>
                </a:solidFill>
                <a:cs typeface="Calibri Light"/>
              </a:rPr>
              <a:t>Want to know about the Labour Market, locally and nationally?</a:t>
            </a:r>
            <a:endParaRPr lang="en-GB" sz="4000">
              <a:solidFill>
                <a:srgbClr val="FFFFFF"/>
              </a:solidFill>
            </a:endParaRPr>
          </a:p>
        </p:txBody>
      </p:sp>
      <p:sp>
        <p:nvSpPr>
          <p:cNvPr id="3" name="Content Placeholder 2">
            <a:extLst>
              <a:ext uri="{FF2B5EF4-FFF2-40B4-BE49-F238E27FC236}">
                <a16:creationId xmlns:a16="http://schemas.microsoft.com/office/drawing/2014/main" id="{90EBF688-EC0E-4677-9AC3-EFAA7A04A184}"/>
              </a:ext>
            </a:extLst>
          </p:cNvPr>
          <p:cNvSpPr>
            <a:spLocks noGrp="1"/>
          </p:cNvSpPr>
          <p:nvPr>
            <p:ph idx="1"/>
          </p:nvPr>
        </p:nvSpPr>
        <p:spPr>
          <a:xfrm>
            <a:off x="1367624" y="2490436"/>
            <a:ext cx="9708995" cy="3567173"/>
          </a:xfrm>
        </p:spPr>
        <p:txBody>
          <a:bodyPr vert="horz" lIns="91440" tIns="45720" rIns="91440" bIns="45720" rtlCol="0" anchor="ctr">
            <a:normAutofit fontScale="85000" lnSpcReduction="20000"/>
          </a:bodyPr>
          <a:lstStyle/>
          <a:p>
            <a:pPr marL="0" indent="0">
              <a:buNone/>
            </a:pPr>
            <a:r>
              <a:rPr lang="en-GB" sz="2200" dirty="0">
                <a:cs typeface="Calibri"/>
              </a:rPr>
              <a:t>Places where you can find that information are:</a:t>
            </a:r>
            <a:endParaRPr lang="en-US" sz="2200" dirty="0">
              <a:cs typeface="Calibri" panose="020F0502020204030204"/>
            </a:endParaRPr>
          </a:p>
          <a:p>
            <a:r>
              <a:rPr lang="en-GB" sz="1700" dirty="0">
                <a:cs typeface="Calibri"/>
              </a:rPr>
              <a:t>DWP – the Job Centre</a:t>
            </a:r>
          </a:p>
          <a:p>
            <a:r>
              <a:rPr lang="en-GB" sz="1700" dirty="0">
                <a:cs typeface="Calibri"/>
              </a:rPr>
              <a:t>Job vacancy providers like </a:t>
            </a:r>
            <a:r>
              <a:rPr lang="en-GB" sz="1700" dirty="0" err="1">
                <a:cs typeface="Calibri"/>
              </a:rPr>
              <a:t>Linkedin</a:t>
            </a:r>
            <a:r>
              <a:rPr lang="en-GB" sz="1700" dirty="0">
                <a:cs typeface="Calibri"/>
              </a:rPr>
              <a:t>, Reed and Indeed</a:t>
            </a:r>
          </a:p>
          <a:p>
            <a:r>
              <a:rPr lang="en-GB" sz="1700" dirty="0">
                <a:cs typeface="Calibri"/>
              </a:rPr>
              <a:t>The National Careers Service - </a:t>
            </a:r>
            <a:r>
              <a:rPr lang="en-GB" sz="1700" dirty="0">
                <a:ea typeface="+mn-lt"/>
                <a:cs typeface="+mn-lt"/>
                <a:hlinkClick r:id="rId2"/>
              </a:rPr>
              <a:t>https://nationalcareers.service.gov.uk</a:t>
            </a:r>
            <a:endParaRPr lang="en-GB" sz="1700" dirty="0">
              <a:ea typeface="+mn-lt"/>
              <a:cs typeface="+mn-lt"/>
            </a:endParaRPr>
          </a:p>
          <a:p>
            <a:r>
              <a:rPr lang="en-GB" sz="1700" dirty="0">
                <a:cs typeface="Calibri"/>
              </a:rPr>
              <a:t>The Government through the Gov.uk web site</a:t>
            </a:r>
          </a:p>
          <a:p>
            <a:r>
              <a:rPr lang="en-GB" sz="1700" dirty="0">
                <a:cs typeface="Calibri"/>
              </a:rPr>
              <a:t>The local newspaper i.e. The Chad.  They will report on new business coming into the area and companies that are looking for new staff</a:t>
            </a:r>
          </a:p>
          <a:p>
            <a:r>
              <a:rPr lang="en-GB" sz="1700" dirty="0">
                <a:cs typeface="Calibri"/>
              </a:rPr>
              <a:t>The television through news reports</a:t>
            </a:r>
          </a:p>
          <a:p>
            <a:r>
              <a:rPr lang="en-GB" sz="1700" dirty="0">
                <a:cs typeface="Calibri"/>
              </a:rPr>
              <a:t>NOMIS - </a:t>
            </a:r>
            <a:r>
              <a:rPr lang="en-GB" sz="1700" dirty="0">
                <a:ea typeface="+mn-lt"/>
                <a:cs typeface="+mn-lt"/>
                <a:hlinkClick r:id="rId3"/>
              </a:rPr>
              <a:t>https://www.nomisweb.co.uk</a:t>
            </a:r>
            <a:endParaRPr lang="en-GB" sz="1700" dirty="0">
              <a:ea typeface="+mn-lt"/>
              <a:cs typeface="+mn-lt"/>
            </a:endParaRPr>
          </a:p>
          <a:p>
            <a:r>
              <a:rPr lang="en-GB" sz="1700" dirty="0">
                <a:cs typeface="Calibri"/>
              </a:rPr>
              <a:t>Talking to a variety of people</a:t>
            </a:r>
          </a:p>
          <a:p>
            <a:r>
              <a:rPr lang="en-GB" sz="1700" dirty="0">
                <a:cs typeface="Calibri"/>
              </a:rPr>
              <a:t>Colleges and Higher Education</a:t>
            </a:r>
          </a:p>
          <a:p>
            <a:r>
              <a:rPr lang="en-GB" sz="1700" dirty="0">
                <a:cs typeface="Calibri"/>
              </a:rPr>
              <a:t>Apprenticeship web sites</a:t>
            </a:r>
          </a:p>
          <a:p>
            <a:r>
              <a:rPr lang="en-GB" sz="1700" dirty="0">
                <a:cs typeface="Calibri"/>
              </a:rPr>
              <a:t>D2N2 Start careers platform </a:t>
            </a:r>
            <a:r>
              <a:rPr lang="en-GB" sz="1700" dirty="0">
                <a:ea typeface="+mn-lt"/>
                <a:cs typeface="+mn-lt"/>
                <a:hlinkClick r:id="rId4"/>
              </a:rPr>
              <a:t>https://d2n2.startprofile.com/page/home-page</a:t>
            </a:r>
            <a:endParaRPr lang="en-GB" sz="1700" dirty="0">
              <a:cs typeface="Calibri"/>
            </a:endParaRPr>
          </a:p>
          <a:p>
            <a:endParaRPr lang="en-GB" sz="1700" dirty="0">
              <a:cs typeface="Calibri"/>
            </a:endParaRPr>
          </a:p>
          <a:p>
            <a:endParaRPr lang="en-GB" sz="1700" dirty="0">
              <a:cs typeface="Calibri"/>
            </a:endParaRPr>
          </a:p>
        </p:txBody>
      </p:sp>
      <p:sp>
        <p:nvSpPr>
          <p:cNvPr id="4" name="Slide Number Placeholder 3">
            <a:extLst>
              <a:ext uri="{FF2B5EF4-FFF2-40B4-BE49-F238E27FC236}">
                <a16:creationId xmlns:a16="http://schemas.microsoft.com/office/drawing/2014/main" id="{BFE21B34-7F56-4B01-A6AD-94348C31CFA6}"/>
              </a:ext>
            </a:extLst>
          </p:cNvPr>
          <p:cNvSpPr>
            <a:spLocks noGrp="1"/>
          </p:cNvSpPr>
          <p:nvPr>
            <p:ph type="sldNum" sz="quarter" idx="12"/>
          </p:nvPr>
        </p:nvSpPr>
        <p:spPr/>
        <p:txBody>
          <a:bodyPr/>
          <a:lstStyle/>
          <a:p>
            <a:fld id="{48F63A3B-78C7-47BE-AE5E-E10140E04643}" type="slidenum">
              <a:rPr lang="en-US" dirty="0"/>
              <a:t>5</a:t>
            </a:fld>
            <a:endParaRPr lang="en-GB"/>
          </a:p>
        </p:txBody>
      </p:sp>
      <p:sp>
        <p:nvSpPr>
          <p:cNvPr id="5" name="Footer Placeholder 4">
            <a:extLst>
              <a:ext uri="{FF2B5EF4-FFF2-40B4-BE49-F238E27FC236}">
                <a16:creationId xmlns:a16="http://schemas.microsoft.com/office/drawing/2014/main" id="{07816D50-785C-6BEE-D860-5C7C59C6960D}"/>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2893882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FE7C210-624F-01F2-560B-42505001016A}"/>
              </a:ext>
            </a:extLst>
          </p:cNvPr>
          <p:cNvSpPr>
            <a:spLocks noGrp="1"/>
          </p:cNvSpPr>
          <p:nvPr>
            <p:ph type="title"/>
          </p:nvPr>
        </p:nvSpPr>
        <p:spPr>
          <a:xfrm>
            <a:off x="958506" y="800392"/>
            <a:ext cx="10264697" cy="1212102"/>
          </a:xfrm>
        </p:spPr>
        <p:txBody>
          <a:bodyPr>
            <a:normAutofit/>
          </a:bodyPr>
          <a:lstStyle/>
          <a:p>
            <a:r>
              <a:rPr lang="en-GB" sz="4000">
                <a:solidFill>
                  <a:srgbClr val="FFFFFF"/>
                </a:solidFill>
                <a:cs typeface="Calibri Light"/>
              </a:rPr>
              <a:t>Who is employing in your area?</a:t>
            </a:r>
          </a:p>
        </p:txBody>
      </p:sp>
      <p:sp>
        <p:nvSpPr>
          <p:cNvPr id="3" name="Content Placeholder 2">
            <a:extLst>
              <a:ext uri="{FF2B5EF4-FFF2-40B4-BE49-F238E27FC236}">
                <a16:creationId xmlns:a16="http://schemas.microsoft.com/office/drawing/2014/main" id="{1D2F53D8-0F96-26B7-FE9B-2F0A5DE56F12}"/>
              </a:ext>
            </a:extLst>
          </p:cNvPr>
          <p:cNvSpPr>
            <a:spLocks noGrp="1"/>
          </p:cNvSpPr>
          <p:nvPr>
            <p:ph idx="1"/>
          </p:nvPr>
        </p:nvSpPr>
        <p:spPr>
          <a:xfrm>
            <a:off x="1367624" y="2645218"/>
            <a:ext cx="9708995" cy="3662422"/>
          </a:xfrm>
        </p:spPr>
        <p:txBody>
          <a:bodyPr vert="horz" lIns="91440" tIns="45720" rIns="91440" bIns="45720" rtlCol="0" anchor="ctr">
            <a:normAutofit fontScale="70000" lnSpcReduction="20000"/>
          </a:bodyPr>
          <a:lstStyle/>
          <a:p>
            <a:r>
              <a:rPr lang="en-GB" sz="2200" dirty="0">
                <a:cs typeface="Calibri"/>
              </a:rPr>
              <a:t>  ATTFE now have access to Labour Market Information direct from your local and national areas.  This will help you to plan your career knowing what is likely to change in the future.</a:t>
            </a:r>
          </a:p>
          <a:p>
            <a:pPr marL="0" indent="0">
              <a:buNone/>
            </a:pPr>
            <a:r>
              <a:rPr lang="en-GB" sz="2200" dirty="0">
                <a:ea typeface="+mn-lt"/>
                <a:cs typeface="+mn-lt"/>
              </a:rPr>
              <a:t>According to the latest data reports from </a:t>
            </a:r>
            <a:r>
              <a:rPr lang="en-GB" sz="2200" dirty="0" err="1">
                <a:ea typeface="+mn-lt"/>
                <a:cs typeface="+mn-lt"/>
              </a:rPr>
              <a:t>Lightcast</a:t>
            </a:r>
            <a:r>
              <a:rPr lang="en-GB" sz="2200" dirty="0">
                <a:ea typeface="+mn-lt"/>
                <a:cs typeface="+mn-lt"/>
              </a:rPr>
              <a:t> for the Ashfield &amp; Ollerton areas.</a:t>
            </a:r>
            <a:endParaRPr lang="en-GB" sz="2200" dirty="0">
              <a:cs typeface="Calibri"/>
            </a:endParaRPr>
          </a:p>
          <a:p>
            <a:r>
              <a:rPr lang="en-GB" sz="2200" dirty="0">
                <a:cs typeface="Calibri"/>
              </a:rPr>
              <a:t>Over the last 5 years actual job postings increased in the range of 1200 to 3000 and this trend is aiming higher</a:t>
            </a:r>
          </a:p>
          <a:p>
            <a:r>
              <a:rPr lang="en-GB" sz="2200" dirty="0">
                <a:cs typeface="Calibri"/>
              </a:rPr>
              <a:t>The average salary in these areas is around £27,500</a:t>
            </a:r>
          </a:p>
          <a:p>
            <a:r>
              <a:rPr lang="en-GB" sz="2200" dirty="0">
                <a:cs typeface="Calibri"/>
              </a:rPr>
              <a:t>Top three growing industries in Ashfield are: Hospital activities, Warehousing &amp; Storage and Primary Education</a:t>
            </a:r>
          </a:p>
          <a:p>
            <a:r>
              <a:rPr lang="en-GB" sz="2200" dirty="0">
                <a:cs typeface="Calibri"/>
              </a:rPr>
              <a:t>The top three growing industries in the Ollerton area are: Warehousing &amp; Storage, Holiday and short stay accommodation, Manufacture of Bread, Fresh Pastry goods and Cakes</a:t>
            </a:r>
          </a:p>
          <a:p>
            <a:r>
              <a:rPr lang="en-GB" sz="2200" dirty="0">
                <a:cs typeface="Calibri"/>
              </a:rPr>
              <a:t>The top businesses employing are:</a:t>
            </a:r>
          </a:p>
          <a:p>
            <a:r>
              <a:rPr lang="en-GB" sz="2200" dirty="0">
                <a:cs typeface="Calibri"/>
              </a:rPr>
              <a:t>The biggest employers in the Ashfield area are in Hospital Activities followed by Manufacturing, Wholesale &amp; Retail and Repair of Motor Vehicles and motorcycles</a:t>
            </a:r>
          </a:p>
          <a:p>
            <a:r>
              <a:rPr lang="en-GB" sz="2200" dirty="0">
                <a:cs typeface="Calibri"/>
              </a:rPr>
              <a:t>The biggest employers in the Ollerton area are in Wholesale &amp; Retail, Repair of Motor Vehicles and Motorcycles, Manufacturing and Human Health and Social Work activities</a:t>
            </a:r>
          </a:p>
          <a:p>
            <a:r>
              <a:rPr lang="en-GB" sz="2200" dirty="0">
                <a:cs typeface="Calibri"/>
              </a:rPr>
              <a:t>This data is regularly updated.</a:t>
            </a:r>
          </a:p>
          <a:p>
            <a:endParaRPr lang="en-GB" sz="2200" dirty="0">
              <a:cs typeface="Calibri"/>
            </a:endParaRPr>
          </a:p>
        </p:txBody>
      </p:sp>
      <p:sp>
        <p:nvSpPr>
          <p:cNvPr id="5" name="Slide Number Placeholder 4">
            <a:extLst>
              <a:ext uri="{FF2B5EF4-FFF2-40B4-BE49-F238E27FC236}">
                <a16:creationId xmlns:a16="http://schemas.microsoft.com/office/drawing/2014/main" id="{81EF6C01-75DB-6E99-3F7A-CE5D6AF41FC4}"/>
              </a:ext>
            </a:extLst>
          </p:cNvPr>
          <p:cNvSpPr>
            <a:spLocks noGrp="1"/>
          </p:cNvSpPr>
          <p:nvPr>
            <p:ph type="sldNum" sz="quarter" idx="12"/>
          </p:nvPr>
        </p:nvSpPr>
        <p:spPr/>
        <p:txBody>
          <a:bodyPr/>
          <a:lstStyle/>
          <a:p>
            <a:fld id="{48F63A3B-78C7-47BE-AE5E-E10140E04643}" type="slidenum">
              <a:rPr lang="en-US" dirty="0"/>
              <a:t>6</a:t>
            </a:fld>
            <a:endParaRPr lang="en-GB"/>
          </a:p>
        </p:txBody>
      </p:sp>
      <p:sp>
        <p:nvSpPr>
          <p:cNvPr id="4" name="Footer Placeholder 3">
            <a:extLst>
              <a:ext uri="{FF2B5EF4-FFF2-40B4-BE49-F238E27FC236}">
                <a16:creationId xmlns:a16="http://schemas.microsoft.com/office/drawing/2014/main" id="{0F3B8E4F-500B-B0DC-D0A5-CC105D4BFA3B}"/>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2019275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D38EE57-B708-47C9-A4A4-E25F09FAB0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7A28182-58A5-4DBB-8F64-BD944BCA81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3" name="Freeform 44">
              <a:extLst>
                <a:ext uri="{FF2B5EF4-FFF2-40B4-BE49-F238E27FC236}">
                  <a16:creationId xmlns:a16="http://schemas.microsoft.com/office/drawing/2014/main" id="{E4A9080E-7BA6-45FC-8677-8B9D5F4DAF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2163D516-75D4-4DE0-AC27-63719125A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E74A26A5-C23A-46D4-B0FF-155FB38346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08E0243F-1062-43C6-AD04-130DFF668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94C5517B-1B0F-47AA-93A5-36718996986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D58A1A10-6455-4E1D-A670-9FFFEE92C8FD}"/>
              </a:ext>
            </a:extLst>
          </p:cNvPr>
          <p:cNvSpPr>
            <a:spLocks noGrp="1"/>
          </p:cNvSpPr>
          <p:nvPr>
            <p:ph type="title"/>
          </p:nvPr>
        </p:nvSpPr>
        <p:spPr>
          <a:xfrm>
            <a:off x="1047280" y="759805"/>
            <a:ext cx="10306520" cy="1325563"/>
          </a:xfrm>
        </p:spPr>
        <p:txBody>
          <a:bodyPr>
            <a:normAutofit/>
          </a:bodyPr>
          <a:lstStyle/>
          <a:p>
            <a:r>
              <a:rPr lang="en-GB" sz="4000" dirty="0">
                <a:solidFill>
                  <a:srgbClr val="FFFFFF"/>
                </a:solidFill>
                <a:cs typeface="Calibri Light"/>
              </a:rPr>
              <a:t>Further Education</a:t>
            </a:r>
            <a:endParaRPr lang="en-US" dirty="0"/>
          </a:p>
        </p:txBody>
      </p:sp>
      <p:sp>
        <p:nvSpPr>
          <p:cNvPr id="3" name="Content Placeholder 2">
            <a:extLst>
              <a:ext uri="{FF2B5EF4-FFF2-40B4-BE49-F238E27FC236}">
                <a16:creationId xmlns:a16="http://schemas.microsoft.com/office/drawing/2014/main" id="{C42BC604-5202-4C03-8BA2-B26C371AACEF}"/>
              </a:ext>
            </a:extLst>
          </p:cNvPr>
          <p:cNvSpPr>
            <a:spLocks noGrp="1"/>
          </p:cNvSpPr>
          <p:nvPr>
            <p:ph idx="1"/>
          </p:nvPr>
        </p:nvSpPr>
        <p:spPr>
          <a:xfrm>
            <a:off x="1424904" y="2494450"/>
            <a:ext cx="7017909" cy="3972037"/>
          </a:xfrm>
        </p:spPr>
        <p:txBody>
          <a:bodyPr vert="horz" lIns="91440" tIns="45720" rIns="91440" bIns="45720" rtlCol="0" anchor="t">
            <a:normAutofit/>
          </a:bodyPr>
          <a:lstStyle/>
          <a:p>
            <a:pPr marL="0" indent="0">
              <a:buNone/>
            </a:pPr>
            <a:r>
              <a:rPr lang="en-GB" sz="1500" dirty="0">
                <a:cs typeface="Calibri"/>
              </a:rPr>
              <a:t>There are many further education providers both locally, nationally and online.  They each offer a variety of courses for you to choose from.  It is good practice to know how each can support your short, and long-term plans. Examples include:</a:t>
            </a:r>
          </a:p>
          <a:p>
            <a:pPr marL="0" indent="0">
              <a:buNone/>
            </a:pPr>
            <a:r>
              <a:rPr lang="en-GB" sz="1500" dirty="0">
                <a:ea typeface="+mn-lt"/>
                <a:cs typeface="+mn-lt"/>
                <a:hlinkClick r:id="rId2"/>
              </a:rPr>
              <a:t>Home - Academy Transformation Trust Further Education (attfe.org.uk)</a:t>
            </a:r>
          </a:p>
          <a:p>
            <a:pPr marL="0" indent="0">
              <a:buNone/>
            </a:pPr>
            <a:r>
              <a:rPr lang="en-GB" sz="1500" dirty="0">
                <a:ea typeface="+mn-lt"/>
                <a:cs typeface="+mn-lt"/>
                <a:hlinkClick r:id="rId3"/>
              </a:rPr>
              <a:t>Learning &amp; Skills | Inspire - Culture, Learning, Libraries (inspireculture.org.uk)</a:t>
            </a:r>
            <a:endParaRPr lang="en-GB"/>
          </a:p>
          <a:p>
            <a:pPr marL="0" indent="0">
              <a:buNone/>
            </a:pPr>
            <a:r>
              <a:rPr lang="en-GB" sz="1500" dirty="0">
                <a:ea typeface="+mn-lt"/>
                <a:cs typeface="+mn-lt"/>
                <a:hlinkClick r:id="rId4"/>
              </a:rPr>
              <a:t>West Notts College - Mansfield (wnc.ac.uk)</a:t>
            </a:r>
          </a:p>
          <a:p>
            <a:pPr marL="0" indent="0">
              <a:buNone/>
            </a:pPr>
            <a:r>
              <a:rPr lang="en-GB" sz="1500" dirty="0">
                <a:ea typeface="+mn-lt"/>
                <a:cs typeface="+mn-lt"/>
                <a:hlinkClick r:id="rId5"/>
              </a:rPr>
              <a:t>Chesterfield College : Chesterfield College (chesterfield.ac.uk)</a:t>
            </a:r>
          </a:p>
          <a:p>
            <a:pPr marL="0" indent="0">
              <a:buNone/>
            </a:pPr>
            <a:r>
              <a:rPr lang="en-GB" sz="1500" dirty="0">
                <a:ea typeface="+mn-lt"/>
                <a:cs typeface="+mn-lt"/>
                <a:hlinkClick r:id="rId6"/>
              </a:rPr>
              <a:t>Open University  (https://www.open.ac.uk)</a:t>
            </a:r>
            <a:endParaRPr lang="en-GB" dirty="0">
              <a:hlinkClick r:id="rId6"/>
            </a:endParaRPr>
          </a:p>
          <a:p>
            <a:pPr marL="0" indent="0">
              <a:buNone/>
            </a:pPr>
            <a:r>
              <a:rPr lang="en-GB" sz="1500" dirty="0">
                <a:ea typeface="+mn-lt"/>
                <a:cs typeface="+mn-lt"/>
                <a:hlinkClick r:id="rId7"/>
              </a:rPr>
              <a:t>Nottingham Trent University (ntu.ac.uk)</a:t>
            </a:r>
            <a:endParaRPr lang="en-GB" sz="1500" dirty="0">
              <a:cs typeface="Calibri"/>
            </a:endParaRPr>
          </a:p>
          <a:p>
            <a:pPr marL="0" indent="0">
              <a:buNone/>
            </a:pPr>
            <a:r>
              <a:rPr lang="en-GB" sz="1500" dirty="0">
                <a:ea typeface="+mn-lt"/>
                <a:cs typeface="+mn-lt"/>
                <a:hlinkClick r:id="rId8"/>
              </a:rPr>
              <a:t>Nottingham College (nottinghamcollege.ac.uk)</a:t>
            </a:r>
            <a:endParaRPr lang="en-GB" dirty="0"/>
          </a:p>
          <a:p>
            <a:pPr marL="0" indent="0">
              <a:buNone/>
            </a:pPr>
            <a:r>
              <a:rPr lang="en-GB" sz="1500" dirty="0">
                <a:ea typeface="+mn-lt"/>
                <a:cs typeface="+mn-lt"/>
                <a:hlinkClick r:id="rId9"/>
              </a:rPr>
              <a:t>Home - North Notts College (nnc.ac.uk)</a:t>
            </a:r>
            <a:endParaRPr lang="en-GB"/>
          </a:p>
          <a:p>
            <a:pPr marL="0" indent="0">
              <a:buNone/>
            </a:pPr>
            <a:endParaRPr lang="en-GB" sz="1500" dirty="0">
              <a:cs typeface="Calibri"/>
            </a:endParaRPr>
          </a:p>
          <a:p>
            <a:pPr marL="0" indent="0">
              <a:buNone/>
            </a:pPr>
            <a:endParaRPr lang="en-GB" sz="1500" dirty="0">
              <a:cs typeface="Calibri"/>
            </a:endParaRPr>
          </a:p>
          <a:p>
            <a:pPr marL="0" indent="0">
              <a:buNone/>
            </a:pPr>
            <a:endParaRPr lang="en-GB" sz="1500" dirty="0">
              <a:cs typeface="Calibri"/>
            </a:endParaRPr>
          </a:p>
        </p:txBody>
      </p:sp>
      <p:sp>
        <p:nvSpPr>
          <p:cNvPr id="4" name="Slide Number Placeholder 3">
            <a:extLst>
              <a:ext uri="{FF2B5EF4-FFF2-40B4-BE49-F238E27FC236}">
                <a16:creationId xmlns:a16="http://schemas.microsoft.com/office/drawing/2014/main" id="{6D5DC789-BBFC-432F-A497-B3AFBDDCED2C}"/>
              </a:ext>
            </a:extLst>
          </p:cNvPr>
          <p:cNvSpPr>
            <a:spLocks noGrp="1"/>
          </p:cNvSpPr>
          <p:nvPr>
            <p:ph type="sldNum" sz="quarter" idx="12"/>
          </p:nvPr>
        </p:nvSpPr>
        <p:spPr/>
        <p:txBody>
          <a:bodyPr/>
          <a:lstStyle/>
          <a:p>
            <a:fld id="{48F63A3B-78C7-47BE-AE5E-E10140E04643}" type="slidenum">
              <a:rPr lang="en-US" dirty="0"/>
              <a:t>7</a:t>
            </a:fld>
            <a:endParaRPr lang="en-GB"/>
          </a:p>
        </p:txBody>
      </p:sp>
      <p:sp>
        <p:nvSpPr>
          <p:cNvPr id="5" name="Footer Placeholder 4">
            <a:extLst>
              <a:ext uri="{FF2B5EF4-FFF2-40B4-BE49-F238E27FC236}">
                <a16:creationId xmlns:a16="http://schemas.microsoft.com/office/drawing/2014/main" id="{857457C8-9600-2A36-9588-C4E1AA6644B0}"/>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3096706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F8D987A-DD85-B5B1-3795-7E854CC167EB}"/>
              </a:ext>
            </a:extLst>
          </p:cNvPr>
          <p:cNvSpPr>
            <a:spLocks noGrp="1"/>
          </p:cNvSpPr>
          <p:nvPr>
            <p:ph type="title"/>
          </p:nvPr>
        </p:nvSpPr>
        <p:spPr>
          <a:xfrm>
            <a:off x="958506" y="800392"/>
            <a:ext cx="10264697" cy="1212102"/>
          </a:xfrm>
        </p:spPr>
        <p:txBody>
          <a:bodyPr>
            <a:normAutofit/>
          </a:bodyPr>
          <a:lstStyle/>
          <a:p>
            <a:r>
              <a:rPr lang="en-GB" sz="4000" dirty="0">
                <a:solidFill>
                  <a:srgbClr val="FFFFFF"/>
                </a:solidFill>
                <a:cs typeface="Calibri Light"/>
              </a:rPr>
              <a:t>What transferable skills do you have?</a:t>
            </a:r>
            <a:endParaRPr lang="en-GB" sz="4000" dirty="0">
              <a:solidFill>
                <a:srgbClr val="FFFFFF"/>
              </a:solidFill>
            </a:endParaRPr>
          </a:p>
        </p:txBody>
      </p:sp>
      <p:sp>
        <p:nvSpPr>
          <p:cNvPr id="3" name="Content Placeholder 2">
            <a:extLst>
              <a:ext uri="{FF2B5EF4-FFF2-40B4-BE49-F238E27FC236}">
                <a16:creationId xmlns:a16="http://schemas.microsoft.com/office/drawing/2014/main" id="{1320DBBD-55D5-C59B-8945-A634EB5C4A8B}"/>
              </a:ext>
            </a:extLst>
          </p:cNvPr>
          <p:cNvSpPr>
            <a:spLocks noGrp="1"/>
          </p:cNvSpPr>
          <p:nvPr>
            <p:ph idx="1"/>
          </p:nvPr>
        </p:nvSpPr>
        <p:spPr>
          <a:xfrm>
            <a:off x="1367624" y="2490436"/>
            <a:ext cx="9708995" cy="3567173"/>
          </a:xfrm>
        </p:spPr>
        <p:txBody>
          <a:bodyPr anchor="ctr">
            <a:normAutofit fontScale="92500"/>
          </a:bodyPr>
          <a:lstStyle/>
          <a:p>
            <a:pPr marL="0" indent="0">
              <a:buNone/>
            </a:pPr>
            <a:r>
              <a:rPr lang="en-GB" sz="2400" dirty="0">
                <a:cs typeface="Calibri"/>
              </a:rPr>
              <a:t>Find out more about your personality and discover transferable skills that you have.  These are skills that can be used across home, life and work.</a:t>
            </a:r>
          </a:p>
          <a:p>
            <a:pPr marL="0" indent="0">
              <a:buNone/>
            </a:pPr>
            <a:r>
              <a:rPr lang="en-GB" sz="2400" dirty="0">
                <a:cs typeface="Calibri"/>
              </a:rPr>
              <a:t>Visit D2N2 Start platform and create a profile for yourself.  This will link to questionnaires around skills, strengths and goals.</a:t>
            </a:r>
          </a:p>
          <a:p>
            <a:pPr marL="0" indent="0">
              <a:buNone/>
            </a:pPr>
            <a:r>
              <a:rPr lang="en-GB" sz="2400" dirty="0">
                <a:ea typeface="+mn-lt"/>
                <a:cs typeface="+mn-lt"/>
                <a:hlinkClick r:id="rId2"/>
              </a:rPr>
              <a:t>https://d2n2.startprofile.com/page/home-page</a:t>
            </a:r>
            <a:endParaRPr lang="en-GB" sz="2400" dirty="0">
              <a:cs typeface="Calibri"/>
            </a:endParaRPr>
          </a:p>
          <a:p>
            <a:pPr marL="0" indent="0">
              <a:buNone/>
            </a:pPr>
            <a:endParaRPr lang="en-GB" sz="2400" dirty="0">
              <a:cs typeface="Calibri"/>
            </a:endParaRPr>
          </a:p>
          <a:p>
            <a:pPr marL="0" indent="0">
              <a:buNone/>
            </a:pPr>
            <a:r>
              <a:rPr lang="en-GB" sz="2400" dirty="0">
                <a:cs typeface="Calibri"/>
              </a:rPr>
              <a:t>Complete Careers Quiz – learn what industry you may want to work in.</a:t>
            </a:r>
            <a:endParaRPr lang="en-GB" dirty="0">
              <a:cs typeface="Calibri" panose="020F0502020204030204"/>
            </a:endParaRPr>
          </a:p>
          <a:p>
            <a:pPr marL="0" indent="0">
              <a:buNone/>
            </a:pPr>
            <a:r>
              <a:rPr lang="en-GB" sz="2400" dirty="0">
                <a:ea typeface="+mn-lt"/>
                <a:cs typeface="+mn-lt"/>
                <a:hlinkClick r:id="rId3"/>
              </a:rPr>
              <a:t>https://careersquiz.complete-careers.com/?_ga=2.71411735.526952000.1649677291-1269650772.1649677291</a:t>
            </a:r>
            <a:endParaRPr lang="en-GB" sz="2400" dirty="0">
              <a:ea typeface="+mn-lt"/>
              <a:cs typeface="+mn-lt"/>
            </a:endParaRPr>
          </a:p>
          <a:p>
            <a:endParaRPr lang="en-GB" sz="2400" dirty="0">
              <a:cs typeface="Calibri"/>
            </a:endParaRPr>
          </a:p>
        </p:txBody>
      </p:sp>
      <p:sp>
        <p:nvSpPr>
          <p:cNvPr id="5" name="Slide Number Placeholder 4">
            <a:extLst>
              <a:ext uri="{FF2B5EF4-FFF2-40B4-BE49-F238E27FC236}">
                <a16:creationId xmlns:a16="http://schemas.microsoft.com/office/drawing/2014/main" id="{13CCD554-8D18-0477-E245-3CDB2ACC547C}"/>
              </a:ext>
            </a:extLst>
          </p:cNvPr>
          <p:cNvSpPr>
            <a:spLocks noGrp="1"/>
          </p:cNvSpPr>
          <p:nvPr>
            <p:ph type="sldNum" sz="quarter" idx="12"/>
          </p:nvPr>
        </p:nvSpPr>
        <p:spPr/>
        <p:txBody>
          <a:bodyPr/>
          <a:lstStyle/>
          <a:p>
            <a:fld id="{48F63A3B-78C7-47BE-AE5E-E10140E04643}" type="slidenum">
              <a:rPr lang="en-US" dirty="0"/>
              <a:t>8</a:t>
            </a:fld>
            <a:endParaRPr lang="en-GB"/>
          </a:p>
        </p:txBody>
      </p:sp>
      <p:sp>
        <p:nvSpPr>
          <p:cNvPr id="4" name="Footer Placeholder 3">
            <a:extLst>
              <a:ext uri="{FF2B5EF4-FFF2-40B4-BE49-F238E27FC236}">
                <a16:creationId xmlns:a16="http://schemas.microsoft.com/office/drawing/2014/main" id="{30BF5568-B182-250E-48CE-80396EEB22B6}"/>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3262419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AF67A6B-952F-4FB5-B01E-03B56D5FB335}"/>
              </a:ext>
            </a:extLst>
          </p:cNvPr>
          <p:cNvSpPr>
            <a:spLocks noGrp="1"/>
          </p:cNvSpPr>
          <p:nvPr>
            <p:ph type="title"/>
          </p:nvPr>
        </p:nvSpPr>
        <p:spPr>
          <a:xfrm>
            <a:off x="958506" y="800392"/>
            <a:ext cx="10264697" cy="1212102"/>
          </a:xfrm>
        </p:spPr>
        <p:txBody>
          <a:bodyPr>
            <a:normAutofit/>
          </a:bodyPr>
          <a:lstStyle/>
          <a:p>
            <a:r>
              <a:rPr lang="en-GB" sz="4000">
                <a:solidFill>
                  <a:srgbClr val="FFFFFF"/>
                </a:solidFill>
                <a:cs typeface="Calibri Light"/>
              </a:rPr>
              <a:t>Looking for Employment?</a:t>
            </a:r>
            <a:endParaRPr lang="en-GB" sz="4000">
              <a:solidFill>
                <a:srgbClr val="FFFFFF"/>
              </a:solidFill>
            </a:endParaRPr>
          </a:p>
        </p:txBody>
      </p:sp>
      <p:sp>
        <p:nvSpPr>
          <p:cNvPr id="3" name="Content Placeholder 2">
            <a:extLst>
              <a:ext uri="{FF2B5EF4-FFF2-40B4-BE49-F238E27FC236}">
                <a16:creationId xmlns:a16="http://schemas.microsoft.com/office/drawing/2014/main" id="{25FA7E34-DB48-4172-B0BA-3516DC8C4A44}"/>
              </a:ext>
            </a:extLst>
          </p:cNvPr>
          <p:cNvSpPr>
            <a:spLocks noGrp="1"/>
          </p:cNvSpPr>
          <p:nvPr>
            <p:ph idx="1"/>
          </p:nvPr>
        </p:nvSpPr>
        <p:spPr>
          <a:xfrm>
            <a:off x="1367624" y="2490436"/>
            <a:ext cx="9708995" cy="3736613"/>
          </a:xfrm>
        </p:spPr>
        <p:txBody>
          <a:bodyPr vert="horz" lIns="91440" tIns="45720" rIns="91440" bIns="45720" rtlCol="0" anchor="ctr">
            <a:normAutofit fontScale="70000" lnSpcReduction="20000"/>
          </a:bodyPr>
          <a:lstStyle/>
          <a:p>
            <a:endParaRPr lang="en-GB" sz="2400" dirty="0">
              <a:ea typeface="+mn-lt"/>
              <a:cs typeface="+mn-lt"/>
            </a:endParaRPr>
          </a:p>
          <a:p>
            <a:pPr marL="0" indent="0">
              <a:buNone/>
            </a:pPr>
            <a:endParaRPr lang="en-GB" sz="2400" dirty="0">
              <a:ea typeface="+mn-lt"/>
              <a:cs typeface="+mn-lt"/>
            </a:endParaRPr>
          </a:p>
          <a:p>
            <a:pPr marL="0" indent="0">
              <a:buNone/>
            </a:pPr>
            <a:r>
              <a:rPr lang="en-GB" sz="2400" dirty="0">
                <a:ea typeface="+mn-lt"/>
                <a:cs typeface="+mn-lt"/>
              </a:rPr>
              <a:t>Here are some examples of web sites that offer employment in various sectors. </a:t>
            </a:r>
          </a:p>
          <a:p>
            <a:pPr marL="0" indent="0">
              <a:buNone/>
            </a:pPr>
            <a:endParaRPr lang="en-GB" sz="2400" dirty="0">
              <a:ea typeface="+mn-lt"/>
              <a:cs typeface="+mn-lt"/>
            </a:endParaRPr>
          </a:p>
          <a:p>
            <a:r>
              <a:rPr lang="en-GB" sz="1800" dirty="0">
                <a:ea typeface="+mn-lt"/>
                <a:cs typeface="+mn-lt"/>
                <a:hlinkClick r:id="rId2"/>
              </a:rPr>
              <a:t>https://www.monster.co.uk/</a:t>
            </a:r>
            <a:endParaRPr lang="en-GB" sz="1800" dirty="0">
              <a:ea typeface="+mn-lt"/>
              <a:cs typeface="+mn-lt"/>
            </a:endParaRPr>
          </a:p>
          <a:p>
            <a:r>
              <a:rPr lang="en-GB" sz="1800" dirty="0">
                <a:ea typeface="+mn-lt"/>
                <a:cs typeface="+mn-lt"/>
                <a:hlinkClick r:id="rId3"/>
              </a:rPr>
              <a:t>https://www.jobsite.co.uk/</a:t>
            </a:r>
            <a:endParaRPr lang="en-GB" sz="1800" dirty="0">
              <a:ea typeface="+mn-lt"/>
              <a:cs typeface="+mn-lt"/>
            </a:endParaRPr>
          </a:p>
          <a:p>
            <a:r>
              <a:rPr lang="en-GB" sz="1800" dirty="0">
                <a:ea typeface="+mn-lt"/>
                <a:cs typeface="+mn-lt"/>
                <a:hlinkClick r:id="rId4"/>
              </a:rPr>
              <a:t>https://www.gov.uk/find-a-job</a:t>
            </a:r>
            <a:endParaRPr lang="en-GB" sz="1800" dirty="0">
              <a:ea typeface="+mn-lt"/>
              <a:cs typeface="+mn-lt"/>
            </a:endParaRPr>
          </a:p>
          <a:p>
            <a:r>
              <a:rPr lang="en-GB" sz="1800" dirty="0">
                <a:ea typeface="+mn-lt"/>
                <a:cs typeface="+mn-lt"/>
                <a:hlinkClick r:id="rId5"/>
              </a:rPr>
              <a:t>https://nottinghamshire.gov.uk/jobs</a:t>
            </a:r>
            <a:endParaRPr lang="en-GB" sz="1800" dirty="0">
              <a:ea typeface="+mn-lt"/>
              <a:cs typeface="+mn-lt"/>
            </a:endParaRPr>
          </a:p>
          <a:p>
            <a:r>
              <a:rPr lang="en-GB" sz="1800" dirty="0">
                <a:ea typeface="+mn-lt"/>
                <a:cs typeface="+mn-lt"/>
                <a:hlinkClick r:id="rId6"/>
              </a:rPr>
              <a:t>Https://jobshelp.campaign.gov.uk</a:t>
            </a:r>
            <a:endParaRPr lang="en-GB" sz="1800" dirty="0">
              <a:cs typeface="Calibri" panose="020F0502020204030204"/>
            </a:endParaRPr>
          </a:p>
          <a:p>
            <a:r>
              <a:rPr lang="en-GB" sz="1800" dirty="0">
                <a:cs typeface="Calibri" panose="020F0502020204030204"/>
                <a:hlinkClick r:id="rId7"/>
              </a:rPr>
              <a:t>https://www.sfh-tr.nhs.uk/work-for-us/our-vacancies</a:t>
            </a:r>
            <a:endParaRPr lang="en-GB" sz="1800" dirty="0">
              <a:cs typeface="Calibri" panose="020F0502020204030204"/>
            </a:endParaRPr>
          </a:p>
          <a:p>
            <a:r>
              <a:rPr lang="en-GB" sz="1800" dirty="0">
                <a:ea typeface="+mn-lt"/>
                <a:cs typeface="+mn-lt"/>
                <a:hlinkClick r:id="rId8"/>
              </a:rPr>
              <a:t>Find a job (dwp.gov.uk)</a:t>
            </a:r>
            <a:endParaRPr lang="en-GB" sz="1800" dirty="0">
              <a:cs typeface="Calibri" panose="020F0502020204030204"/>
            </a:endParaRPr>
          </a:p>
          <a:p>
            <a:r>
              <a:rPr lang="en-GB" sz="1800" dirty="0">
                <a:cs typeface="Calibri" panose="020F0502020204030204"/>
              </a:rPr>
              <a:t>Opportunities in Notts </a:t>
            </a:r>
            <a:r>
              <a:rPr lang="en-GB" sz="1800" dirty="0">
                <a:cs typeface="Calibri" panose="020F0502020204030204"/>
                <a:hlinkClick r:id="rId9"/>
              </a:rPr>
              <a:t>www.oppsinnotts.co.uk</a:t>
            </a:r>
            <a:endParaRPr lang="en-GB" sz="1800" dirty="0">
              <a:cs typeface="Calibri" panose="020F0502020204030204"/>
            </a:endParaRPr>
          </a:p>
          <a:p>
            <a:r>
              <a:rPr lang="en-GB" sz="1800" dirty="0">
                <a:cs typeface="Calibri" panose="020F0502020204030204"/>
              </a:rPr>
              <a:t>Indeed </a:t>
            </a:r>
            <a:r>
              <a:rPr lang="en-GB" sz="1800" dirty="0">
                <a:cs typeface="Calibri" panose="020F0502020204030204"/>
                <a:hlinkClick r:id="rId10"/>
              </a:rPr>
              <a:t>https://uk.indeed.com/</a:t>
            </a:r>
            <a:endParaRPr lang="en-GB" sz="1800" dirty="0">
              <a:cs typeface="Calibri" panose="020F0502020204030204"/>
            </a:endParaRPr>
          </a:p>
          <a:p>
            <a:endParaRPr lang="en-GB" sz="1800" dirty="0">
              <a:cs typeface="Calibri" panose="020F0502020204030204"/>
            </a:endParaRPr>
          </a:p>
          <a:p>
            <a:endParaRPr lang="en-GB" sz="2400" dirty="0">
              <a:cs typeface="Calibri" panose="020F0502020204030204"/>
            </a:endParaRPr>
          </a:p>
          <a:p>
            <a:endParaRPr lang="en-GB" sz="2400" dirty="0">
              <a:cs typeface="Calibri" panose="020F0502020204030204"/>
            </a:endParaRPr>
          </a:p>
          <a:p>
            <a:endParaRPr lang="en-GB" sz="2400" dirty="0">
              <a:cs typeface="Calibri" panose="020F0502020204030204"/>
            </a:endParaRPr>
          </a:p>
        </p:txBody>
      </p:sp>
      <p:sp>
        <p:nvSpPr>
          <p:cNvPr id="4" name="Slide Number Placeholder 3">
            <a:extLst>
              <a:ext uri="{FF2B5EF4-FFF2-40B4-BE49-F238E27FC236}">
                <a16:creationId xmlns:a16="http://schemas.microsoft.com/office/drawing/2014/main" id="{A6980BD3-35C0-4656-9A7E-316119089CE6}"/>
              </a:ext>
            </a:extLst>
          </p:cNvPr>
          <p:cNvSpPr>
            <a:spLocks noGrp="1"/>
          </p:cNvSpPr>
          <p:nvPr>
            <p:ph type="sldNum" sz="quarter" idx="12"/>
          </p:nvPr>
        </p:nvSpPr>
        <p:spPr/>
        <p:txBody>
          <a:bodyPr/>
          <a:lstStyle/>
          <a:p>
            <a:fld id="{48F63A3B-78C7-47BE-AE5E-E10140E04643}" type="slidenum">
              <a:rPr lang="en-US" dirty="0"/>
              <a:t>9</a:t>
            </a:fld>
            <a:endParaRPr lang="en-GB"/>
          </a:p>
        </p:txBody>
      </p:sp>
      <p:sp>
        <p:nvSpPr>
          <p:cNvPr id="5" name="Footer Placeholder 4">
            <a:extLst>
              <a:ext uri="{FF2B5EF4-FFF2-40B4-BE49-F238E27FC236}">
                <a16:creationId xmlns:a16="http://schemas.microsoft.com/office/drawing/2014/main" id="{10E015C7-98CA-D90B-6968-6111C6370C15}"/>
              </a:ext>
            </a:extLst>
          </p:cNvPr>
          <p:cNvSpPr>
            <a:spLocks noGrp="1"/>
          </p:cNvSpPr>
          <p:nvPr>
            <p:ph type="ftr" sz="quarter" idx="11"/>
          </p:nvPr>
        </p:nvSpPr>
        <p:spPr/>
        <p:txBody>
          <a:bodyPr/>
          <a:lstStyle/>
          <a:p>
            <a:r>
              <a:rPr lang="en-GB" dirty="0"/>
              <a:t>1.5</a:t>
            </a:r>
          </a:p>
        </p:txBody>
      </p:sp>
    </p:spTree>
    <p:extLst>
      <p:ext uri="{BB962C8B-B14F-4D97-AF65-F5344CB8AC3E}">
        <p14:creationId xmlns:p14="http://schemas.microsoft.com/office/powerpoint/2010/main" val="9118561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7F947C1CF94F4479F57F2FB6D80297D" ma:contentTypeVersion="16" ma:contentTypeDescription="Create a new document." ma:contentTypeScope="" ma:versionID="661fc25f107410d7d863347833828e15">
  <xsd:schema xmlns:xsd="http://www.w3.org/2001/XMLSchema" xmlns:xs="http://www.w3.org/2001/XMLSchema" xmlns:p="http://schemas.microsoft.com/office/2006/metadata/properties" xmlns:ns3="f5cce17f-6e9b-4dd9-829b-7bb81ed44186" xmlns:ns4="34079f14-32fd-4fa7-b9dc-a41849bf2924" targetNamespace="http://schemas.microsoft.com/office/2006/metadata/properties" ma:root="true" ma:fieldsID="dda2b41526bd1c7369015ebc4cf7f5fb" ns3:_="" ns4:_="">
    <xsd:import namespace="f5cce17f-6e9b-4dd9-829b-7bb81ed44186"/>
    <xsd:import namespace="34079f14-32fd-4fa7-b9dc-a41849bf292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LengthInSeconds" minOccurs="0"/>
                <xsd:element ref="ns4:_activity"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cce17f-6e9b-4dd9-829b-7bb81ed4418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4079f14-32fd-4fa7-b9dc-a41849bf292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34079f14-32fd-4fa7-b9dc-a41849bf2924" xsi:nil="true"/>
  </documentManagement>
</p:properties>
</file>

<file path=customXml/itemProps1.xml><?xml version="1.0" encoding="utf-8"?>
<ds:datastoreItem xmlns:ds="http://schemas.openxmlformats.org/officeDocument/2006/customXml" ds:itemID="{53699A2A-EF1E-4023-A524-CFD7DD4D9B0C}">
  <ds:schemaRefs>
    <ds:schemaRef ds:uri="http://schemas.microsoft.com/sharepoint/v3/contenttype/forms"/>
  </ds:schemaRefs>
</ds:datastoreItem>
</file>

<file path=customXml/itemProps2.xml><?xml version="1.0" encoding="utf-8"?>
<ds:datastoreItem xmlns:ds="http://schemas.openxmlformats.org/officeDocument/2006/customXml" ds:itemID="{50ACCF77-309A-40FB-B105-72C9FAD5A4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cce17f-6e9b-4dd9-829b-7bb81ed44186"/>
    <ds:schemaRef ds:uri="34079f14-32fd-4fa7-b9dc-a41849bf29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C0DF81-42D4-439A-BFB9-80DDC48344CA}">
  <ds:schemaRefs>
    <ds:schemaRef ds:uri="http://purl.org/dc/terms/"/>
    <ds:schemaRef ds:uri="34079f14-32fd-4fa7-b9dc-a41849bf2924"/>
    <ds:schemaRef ds:uri="http://schemas.openxmlformats.org/package/2006/metadata/core-properties"/>
    <ds:schemaRef ds:uri="http://schemas.microsoft.com/office/infopath/2007/PartnerControls"/>
    <ds:schemaRef ds:uri="http://purl.org/dc/dcmitype/"/>
    <ds:schemaRef ds:uri="http://schemas.microsoft.com/office/2006/documentManagement/types"/>
    <ds:schemaRef ds:uri="f5cce17f-6e9b-4dd9-829b-7bb81ed44186"/>
    <ds:schemaRef ds:uri="http://www.w3.org/XML/1998/namespace"/>
    <ds:schemaRef ds:uri="http://purl.org/dc/elements/1.1/"/>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52</TotalTime>
  <Words>1250</Words>
  <Application>Microsoft Office PowerPoint</Application>
  <PresentationFormat>Widescreen</PresentationFormat>
  <Paragraphs>128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Careers Education Information Advice Guidance</vt:lpstr>
      <vt:lpstr> What will you will expect?</vt:lpstr>
      <vt:lpstr> New for 2022 – 23  D2N2 Start</vt:lpstr>
      <vt:lpstr>What is LMI Labour Market Information?</vt:lpstr>
      <vt:lpstr>Want to know about the Labour Market, locally and nationally?</vt:lpstr>
      <vt:lpstr>Who is employing in your area?</vt:lpstr>
      <vt:lpstr>Further Education</vt:lpstr>
      <vt:lpstr>What transferable skills do you have?</vt:lpstr>
      <vt:lpstr>Looking for Employment?</vt:lpstr>
      <vt:lpstr>Looking for an Apprenticeship</vt:lpstr>
      <vt:lpstr>Displays and Resources</vt:lpstr>
      <vt:lpstr>Looking forward to supporting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Bowerman</dc:creator>
  <cp:lastModifiedBy>Heather Bowerman</cp:lastModifiedBy>
  <cp:revision>1075</cp:revision>
  <dcterms:created xsi:type="dcterms:W3CDTF">2021-09-02T09:51:31Z</dcterms:created>
  <dcterms:modified xsi:type="dcterms:W3CDTF">2023-11-29T14:34:35Z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0x01010007F947C1CF94F4479F57F2FB6D80297D</vt:lpwstr>
  </property>
</Properties>
</file>